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1" r:id="rId3"/>
    <p:sldId id="272" r:id="rId4"/>
    <p:sldId id="257" r:id="rId5"/>
    <p:sldId id="273" r:id="rId6"/>
    <p:sldId id="274" r:id="rId7"/>
    <p:sldId id="259" r:id="rId8"/>
    <p:sldId id="275" r:id="rId9"/>
    <p:sldId id="260" r:id="rId10"/>
    <p:sldId id="261" r:id="rId11"/>
    <p:sldId id="277" r:id="rId12"/>
    <p:sldId id="262" r:id="rId13"/>
    <p:sldId id="278" r:id="rId14"/>
    <p:sldId id="263" r:id="rId15"/>
    <p:sldId id="264" r:id="rId16"/>
    <p:sldId id="265" r:id="rId17"/>
    <p:sldId id="266" r:id="rId18"/>
    <p:sldId id="284" r:id="rId19"/>
    <p:sldId id="286" r:id="rId20"/>
    <p:sldId id="267" r:id="rId21"/>
    <p:sldId id="279" r:id="rId22"/>
    <p:sldId id="280" r:id="rId23"/>
    <p:sldId id="281" r:id="rId24"/>
    <p:sldId id="282" r:id="rId25"/>
    <p:sldId id="283" r:id="rId26"/>
    <p:sldId id="268" r:id="rId27"/>
    <p:sldId id="269" r:id="rId28"/>
    <p:sldId id="285" r:id="rId29"/>
    <p:sldId id="287" r:id="rId30"/>
    <p:sldId id="288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27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754" y="3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54410-BCA5-4688-A64B-1030A53A009A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F56861-E0CC-4444-9DE7-1A105DC76B4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esktop.docker.com/win/main/amd64/Docker%20Desktop%20Installer.exe?utm_source=docker&amp;utm_medium=webreferral&amp;utm_campaign=docs-driven-download-win-amd6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21259" y="2185785"/>
            <a:ext cx="6596108" cy="1631050"/>
          </a:xfrm>
        </p:spPr>
        <p:txBody>
          <a:bodyPr/>
          <a:lstStyle/>
          <a:p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sz="6000" dirty="0" err="1" smtClean="0">
                <a:latin typeface="源泉圓體 B" panose="020B0800000000000000" pitchFamily="34" charset="-120"/>
                <a:ea typeface="源泉圓體 B" panose="020B0800000000000000" pitchFamily="34" charset="-120"/>
              </a:rPr>
              <a:t>DOCKER</a:t>
            </a:r>
            <a:r>
              <a:rPr sz="6000" dirty="0" err="1">
                <a:latin typeface="源泉圓體 B" panose="020B0800000000000000" pitchFamily="34" charset="-120"/>
                <a:ea typeface="源泉圓體 B" panose="020B0800000000000000" pitchFamily="34" charset="-120"/>
              </a:rPr>
              <a:t>是什麼</a:t>
            </a:r>
            <a:r>
              <a:rPr sz="6000" dirty="0" smtClean="0">
                <a:latin typeface="源泉圓體 B" panose="020B0800000000000000" pitchFamily="34" charset="-120"/>
                <a:ea typeface="源泉圓體 B" panose="020B0800000000000000" pitchFamily="34" charset="-120"/>
              </a:rPr>
              <a:t>?</a:t>
            </a:r>
            <a:r>
              <a:rPr lang="en-US" sz="6000" dirty="0" smtClean="0">
                <a:latin typeface="源泉圓體 B" panose="020B0800000000000000" pitchFamily="34" charset="-120"/>
                <a:ea typeface="源泉圓體 B" panose="020B0800000000000000" pitchFamily="34" charset="-120"/>
              </a:rPr>
              <a:t/>
            </a:r>
            <a:br>
              <a:rPr lang="en-US" sz="6000" dirty="0" smtClean="0">
                <a:latin typeface="源泉圓體 B" panose="020B0800000000000000" pitchFamily="34" charset="-120"/>
                <a:ea typeface="源泉圓體 B" panose="020B0800000000000000" pitchFamily="34" charset="-120"/>
              </a:rPr>
            </a:br>
            <a:r>
              <a:rPr sz="6000" dirty="0" err="1" smtClean="0">
                <a:latin typeface="源泉圓體 B" panose="020B0800000000000000" pitchFamily="34" charset="-120"/>
                <a:ea typeface="源泉圓體 B" panose="020B0800000000000000" pitchFamily="34" charset="-120"/>
              </a:rPr>
              <a:t>如何安裝</a:t>
            </a:r>
            <a:r>
              <a:rPr sz="6000" dirty="0" err="1">
                <a:latin typeface="源泉圓體 B" panose="020B0800000000000000" pitchFamily="34" charset="-120"/>
                <a:ea typeface="源泉圓體 B" panose="020B0800000000000000" pitchFamily="34" charset="-120"/>
              </a:rPr>
              <a:t>DOCKER</a:t>
            </a:r>
            <a:endParaRPr sz="6000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13599" y="4263897"/>
            <a:ext cx="7766936" cy="10968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accent2"/>
                </a:solidFill>
                <a:latin typeface="源泉圓體 B" panose="020B0800000000000000" pitchFamily="34" charset="-120"/>
                <a:ea typeface="源泉圓體 B" panose="020B0800000000000000" pitchFamily="34" charset="-120"/>
              </a:rPr>
              <a:t>授課講師</a:t>
            </a:r>
            <a:r>
              <a:rPr lang="en-US" altLang="zh-TW" sz="2800" dirty="0" smtClean="0">
                <a:solidFill>
                  <a:schemeClr val="accent2"/>
                </a:solidFill>
                <a:latin typeface="源泉圓體 B" panose="020B0800000000000000" pitchFamily="34" charset="-120"/>
                <a:ea typeface="源泉圓體 B" panose="020B0800000000000000" pitchFamily="34" charset="-120"/>
              </a:rPr>
              <a:t>:Kevin</a:t>
            </a:r>
            <a:endParaRPr lang="zh-TW" altLang="en-US" sz="2800" dirty="0">
              <a:solidFill>
                <a:schemeClr val="accent2"/>
              </a:solidFill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6" y="3943367"/>
            <a:ext cx="1934609" cy="1899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tmp5mtfbcy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25" y="4210396"/>
            <a:ext cx="1988645" cy="1988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標題 1"/>
          <p:cNvSpPr txBox="1"/>
          <p:nvPr/>
        </p:nvSpPr>
        <p:spPr>
          <a:xfrm>
            <a:off x="4589755" y="523783"/>
            <a:ext cx="2217168" cy="1008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zh-TW" altLang="en-US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單元</a:t>
            </a:r>
            <a:r>
              <a:rPr lang="en-US" altLang="zh-TW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1:</a:t>
            </a:r>
            <a:endParaRPr lang="en-US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沒用容器化會發生什麼</a:t>
            </a:r>
            <a:r>
              <a:rPr dirty="0"/>
              <a:t>？ 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2466085" y="1711170"/>
            <a:ext cx="4915057" cy="1006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330" b="1" dirty="0">
                <a:solidFill>
                  <a:srgbClr val="55575A"/>
                </a:solidFill>
                <a:latin typeface="微軟正黑體" panose="020B0604030504040204" charset="-120"/>
              </a:rPr>
              <a:t>環境差異問題</a:t>
            </a:r>
            <a:r>
              <a:rPr sz="1330" dirty="0">
                <a:solidFill>
                  <a:srgbClr val="55575A"/>
                </a:solidFill>
                <a:latin typeface="微軟正黑體" panose="020B0604030504040204" charset="-120"/>
              </a:rPr>
              <a:t>在沒有使用容器化的情況下，應用程式在不同平臺上運行時，可能會遇到嚴重的環境差異問題。這不僅導致應用程式在某些環境中無法正常運行，還會增加維運的難度。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2466085" y="2718001"/>
            <a:ext cx="4915057" cy="1006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330" b="1">
                <a:solidFill>
                  <a:srgbClr val="55575A"/>
                </a:solidFill>
                <a:latin typeface="微軟正黑體" panose="020B0604030504040204" charset="-120"/>
              </a:rPr>
              <a:t>部署效率低下</a:t>
            </a:r>
            <a:r>
              <a:rPr sz="1330">
                <a:solidFill>
                  <a:srgbClr val="55575A"/>
                </a:solidFill>
                <a:latin typeface="微軟正黑體" panose="020B0604030504040204" charset="-120"/>
              </a:rPr>
              <a:t>傳統的部署過程繁瑣且耗時，當需要快速回滾或升級時，會面臨更大的挑戰。這導致維運效率低下，開發者無法及時響應市場變化。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2466085" y="3816194"/>
            <a:ext cx="4915057" cy="1006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330" b="1" dirty="0">
                <a:solidFill>
                  <a:srgbClr val="55575A"/>
                </a:solidFill>
                <a:latin typeface="微軟正黑體" panose="020B0604030504040204" charset="-120"/>
              </a:rPr>
              <a:t>資源浪費</a:t>
            </a:r>
            <a:r>
              <a:rPr sz="1330" dirty="0">
                <a:solidFill>
                  <a:srgbClr val="55575A"/>
                </a:solidFill>
                <a:latin typeface="微軟正黑體" panose="020B0604030504040204" charset="-120"/>
              </a:rPr>
              <a:t>在未使用容器化技術的情況下，伺服器的資源利用率通常較低，無法有效支援高流量需求。這樣不僅增加了運營成本，也使得系統穩定性受到影響。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2466085" y="4914386"/>
            <a:ext cx="4915057" cy="1006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330" b="1">
                <a:solidFill>
                  <a:srgbClr val="55575A"/>
                </a:solidFill>
                <a:latin typeface="微軟正黑體" panose="020B0604030504040204" charset="-120"/>
              </a:rPr>
              <a:t>案例分析</a:t>
            </a:r>
            <a:r>
              <a:rPr sz="1330">
                <a:solidFill>
                  <a:srgbClr val="55575A"/>
                </a:solidFill>
                <a:latin typeface="微軟正黑體" panose="020B0604030504040204" charset="-120"/>
              </a:rPr>
              <a:t>例如，當一個資料庫安裝過程中與其他應用程式發生衝突時，可能導致系統無法啟動。使用容器化的方式安裝資料庫，可以有效避免這種問題，因為容器提供了獨立的運行環境，從而確保系統的穩定性。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 smtClean="0"/>
              <a:t>沒用容器化會發生什麼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r>
              <a:rPr dirty="0" smtClean="0"/>
              <a:t>？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80690"/>
            <a:ext cx="8596668" cy="3880773"/>
          </a:xfrm>
        </p:spPr>
        <p:txBody>
          <a:bodyPr>
            <a:normAutofit fontScale="62500" lnSpcReduction="20000"/>
          </a:bodyPr>
          <a:lstStyle/>
          <a:p>
            <a:r>
              <a:rPr lang="zh-TW" altLang="zh-TW" sz="2600" b="1" smtClean="0"/>
              <a:t>隔離</a:t>
            </a:r>
            <a:r>
              <a:rPr lang="zh-TW" altLang="en-US" sz="2600" b="1"/>
              <a:t>性</a:t>
            </a:r>
            <a:endParaRPr lang="zh-TW" altLang="zh-TW" sz="2600" b="1" dirty="0"/>
          </a:p>
          <a:p>
            <a:r>
              <a:rPr lang="zh-TW" altLang="zh-TW" dirty="0"/>
              <a:t>有個資料庫</a:t>
            </a:r>
            <a:r>
              <a:rPr lang="en-US" altLang="zh-TW" dirty="0" err="1"/>
              <a:t>postgres</a:t>
            </a:r>
            <a:r>
              <a:rPr lang="en-US" altLang="zh-TW" dirty="0"/>
              <a:t> </a:t>
            </a:r>
            <a:r>
              <a:rPr lang="zh-TW" altLang="zh-TW" dirty="0"/>
              <a:t>當時安裝的時候我們公司本來有 安裝的另外一個軟體 會跟</a:t>
            </a:r>
            <a:r>
              <a:rPr lang="en-US" altLang="zh-TW" dirty="0" err="1"/>
              <a:t>postgres</a:t>
            </a:r>
            <a:r>
              <a:rPr lang="en-US" altLang="zh-TW" dirty="0"/>
              <a:t> </a:t>
            </a:r>
            <a:r>
              <a:rPr lang="zh-TW" altLang="zh-TW" dirty="0"/>
              <a:t>打架 導致有時候</a:t>
            </a:r>
            <a:r>
              <a:rPr lang="en-US" altLang="zh-TW" dirty="0" err="1"/>
              <a:t>postgres</a:t>
            </a:r>
            <a:r>
              <a:rPr lang="en-US" altLang="zh-TW" dirty="0"/>
              <a:t> </a:t>
            </a:r>
            <a:r>
              <a:rPr lang="zh-TW" altLang="zh-TW" dirty="0"/>
              <a:t>會開不起來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zh-TW" dirty="0"/>
              <a:t>後來</a:t>
            </a:r>
            <a:r>
              <a:rPr lang="en-US" altLang="zh-TW" dirty="0" err="1"/>
              <a:t>postgres</a:t>
            </a:r>
            <a:r>
              <a:rPr lang="en-US" altLang="zh-TW" dirty="0"/>
              <a:t> </a:t>
            </a:r>
            <a:r>
              <a:rPr lang="zh-TW" altLang="zh-TW" dirty="0"/>
              <a:t>改用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zh-TW" dirty="0"/>
              <a:t>的方式安裝 就可以啟動 因為隔離出一個環境</a:t>
            </a:r>
          </a:p>
          <a:p>
            <a:r>
              <a:rPr lang="en-US" altLang="zh-TW" dirty="0" err="1"/>
              <a:t>mysql</a:t>
            </a:r>
            <a:r>
              <a:rPr lang="zh-TW" altLang="zh-TW" dirty="0"/>
              <a:t>安裝的時候 通常還會安裝一些套件對吧 如果你要刪除的時候 你會忘記 那些套件是屬於</a:t>
            </a:r>
            <a:r>
              <a:rPr lang="en-US" altLang="zh-TW" dirty="0" err="1"/>
              <a:t>mysql</a:t>
            </a:r>
            <a:r>
              <a:rPr lang="en-US" altLang="zh-TW" dirty="0"/>
              <a:t> </a:t>
            </a:r>
            <a:r>
              <a:rPr lang="zh-TW" altLang="zh-TW" dirty="0"/>
              <a:t>的 導致刪除很不乾淨 如果使用容器化</a:t>
            </a:r>
          </a:p>
          <a:p>
            <a:r>
              <a:rPr lang="zh-TW" altLang="zh-TW" dirty="0"/>
              <a:t>刪除的時候直接移除容器環境就一乾二淨</a:t>
            </a:r>
          </a:p>
          <a:p>
            <a:pPr marL="0" indent="0">
              <a:buNone/>
            </a:pPr>
            <a:r>
              <a:rPr lang="en-US" altLang="zh-TW" dirty="0"/>
              <a:t> </a:t>
            </a:r>
            <a:endParaRPr lang="zh-TW" altLang="zh-TW" dirty="0"/>
          </a:p>
          <a:p>
            <a:r>
              <a:rPr lang="zh-TW" altLang="zh-TW" sz="2600" b="1" dirty="0"/>
              <a:t>一致性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zh-TW" dirty="0"/>
              <a:t>很常有的情況 你的程式在 你的筆電開發 都正常 但是丟到公司的測試站 或是正是站部屬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zh-TW" dirty="0"/>
              <a:t>有時候可能會發生異常 明明都一樣的程式為什麼會這樣</a:t>
            </a:r>
          </a:p>
          <a:p>
            <a:r>
              <a:rPr lang="zh-TW" altLang="zh-TW" dirty="0"/>
              <a:t>因為作業環境的不同 以及配置文件 例如</a:t>
            </a:r>
            <a:r>
              <a:rPr lang="en-US" altLang="zh-TW" dirty="0"/>
              <a:t>python 2 3 </a:t>
            </a:r>
            <a:r>
              <a:rPr lang="zh-TW" altLang="zh-TW" dirty="0"/>
              <a:t>的差別</a:t>
            </a:r>
          </a:p>
          <a:p>
            <a:r>
              <a:rPr lang="zh-TW" altLang="zh-TW" dirty="0"/>
              <a:t>都會導致你的程式在不同環境下不一定能正常啟動</a:t>
            </a:r>
          </a:p>
          <a:p>
            <a:r>
              <a:rPr lang="zh-TW" altLang="zh-TW" dirty="0"/>
              <a:t>一致也就是程式包成</a:t>
            </a:r>
            <a:r>
              <a:rPr lang="en-US" altLang="zh-TW" dirty="0"/>
              <a:t>image </a:t>
            </a:r>
            <a:r>
              <a:rPr lang="zh-TW" altLang="zh-TW" dirty="0"/>
              <a:t>裡面的作業環境因為都是一樣的關係 所以不管你的程式放到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/>
              <a:t>macos</a:t>
            </a:r>
            <a:r>
              <a:rPr lang="en-US" altLang="zh-TW" dirty="0"/>
              <a:t> win 10 in 11  </a:t>
            </a:r>
            <a:r>
              <a:rPr lang="en-US" altLang="zh-TW" dirty="0" err="1"/>
              <a:t>ubuntu</a:t>
            </a:r>
            <a:r>
              <a:rPr lang="en-US" altLang="zh-TW" dirty="0"/>
              <a:t> centos </a:t>
            </a:r>
            <a:r>
              <a:rPr lang="zh-TW" altLang="zh-TW" dirty="0"/>
              <a:t>都可以執行</a:t>
            </a:r>
          </a:p>
          <a:p>
            <a:pPr marL="0" indent="0">
              <a:buNone/>
            </a:pPr>
            <a:r>
              <a:rPr lang="en-US" altLang="zh-TW" dirty="0"/>
              <a:t> </a:t>
            </a:r>
            <a:endParaRPr lang="zh-TW" altLang="zh-TW" dirty="0"/>
          </a:p>
          <a:p>
            <a:r>
              <a:rPr lang="zh-TW" altLang="zh-TW" sz="2600" b="1" dirty="0"/>
              <a:t>可攜性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zh-TW" dirty="0"/>
              <a:t>容器可以放到任何一台有安裝</a:t>
            </a:r>
            <a:r>
              <a:rPr lang="en-US" altLang="zh-TW" dirty="0" err="1"/>
              <a:t>docker</a:t>
            </a:r>
            <a:r>
              <a:rPr lang="zh-TW" altLang="zh-TW" dirty="0"/>
              <a:t>的電腦 這 就是可攜性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傳統部署</a:t>
            </a:r>
            <a:r>
              <a:rPr dirty="0"/>
              <a:t> vs VM </a:t>
            </a:r>
            <a:r>
              <a:rPr dirty="0" err="1"/>
              <a:t>部署</a:t>
            </a:r>
            <a:r>
              <a:rPr dirty="0"/>
              <a:t> vs </a:t>
            </a:r>
            <a:r>
              <a:rPr dirty="0" err="1" smtClean="0"/>
              <a:t>容器化部署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dirty="0" err="1"/>
              <a:t>傳統部署方式</a:t>
            </a:r>
            <a:r>
              <a:rPr dirty="0"/>
              <a:t>：</a:t>
            </a:r>
          </a:p>
          <a:p>
            <a:pPr lvl="1" algn="l"/>
            <a:r>
              <a:rPr dirty="0" err="1"/>
              <a:t>每臺機器需安裝完整的作業系統和所有依賴，容易出現環境差異與版本衝突</a:t>
            </a:r>
            <a:r>
              <a:rPr dirty="0"/>
              <a:t>。</a:t>
            </a:r>
          </a:p>
          <a:p>
            <a:pPr lvl="1" algn="l"/>
            <a:r>
              <a:rPr dirty="0" err="1"/>
              <a:t>部署過程繁瑣且維護成本高</a:t>
            </a:r>
            <a:r>
              <a:rPr dirty="0"/>
              <a:t>。</a:t>
            </a:r>
          </a:p>
          <a:p>
            <a:pPr algn="l"/>
            <a:r>
              <a:rPr dirty="0" err="1"/>
              <a:t>虛擬機（VM）部署</a:t>
            </a:r>
            <a:r>
              <a:rPr dirty="0"/>
              <a:t>：</a:t>
            </a:r>
          </a:p>
          <a:p>
            <a:pPr lvl="1" algn="l"/>
            <a:r>
              <a:rPr dirty="0" err="1"/>
              <a:t>每個</a:t>
            </a:r>
            <a:r>
              <a:rPr dirty="0"/>
              <a:t> VM </a:t>
            </a:r>
            <a:r>
              <a:rPr dirty="0" err="1"/>
              <a:t>都包含完整的作業系統，資源消耗較大，但提供良好的隔離性</a:t>
            </a:r>
            <a:r>
              <a:rPr dirty="0"/>
              <a:t>。</a:t>
            </a:r>
          </a:p>
          <a:p>
            <a:pPr lvl="1" algn="l"/>
            <a:r>
              <a:rPr dirty="0" err="1"/>
              <a:t>啟動時間較長，並且需要較多的硬體資源</a:t>
            </a:r>
            <a:r>
              <a:rPr dirty="0"/>
              <a:t>。</a:t>
            </a:r>
          </a:p>
          <a:p>
            <a:pPr algn="l"/>
            <a:r>
              <a:rPr dirty="0" err="1"/>
              <a:t>容器化部署</a:t>
            </a:r>
            <a:r>
              <a:rPr dirty="0"/>
              <a:t>：</a:t>
            </a:r>
          </a:p>
          <a:p>
            <a:pPr lvl="1" algn="l"/>
            <a:r>
              <a:rPr dirty="0" err="1"/>
              <a:t>容器共享宿主</a:t>
            </a:r>
            <a:r>
              <a:rPr dirty="0"/>
              <a:t> OS </a:t>
            </a:r>
            <a:r>
              <a:rPr dirty="0" err="1"/>
              <a:t>的核心，提供輕量級的運行環境</a:t>
            </a:r>
            <a:r>
              <a:rPr dirty="0"/>
              <a:t>。</a:t>
            </a:r>
          </a:p>
          <a:p>
            <a:pPr lvl="1" algn="l"/>
            <a:r>
              <a:rPr dirty="0" err="1"/>
              <a:t>啓動速度快，資源利用率高，非常適合需要大量服務的情境</a:t>
            </a:r>
            <a:r>
              <a:rPr dirty="0"/>
              <a:t>。</a:t>
            </a:r>
          </a:p>
          <a:p>
            <a:pPr algn="l"/>
            <a:r>
              <a:rPr dirty="0" err="1"/>
              <a:t>總結</a:t>
            </a:r>
            <a:r>
              <a:rPr dirty="0"/>
              <a:t>：</a:t>
            </a:r>
          </a:p>
          <a:p>
            <a:pPr lvl="1" algn="l"/>
            <a:r>
              <a:rPr dirty="0" err="1"/>
              <a:t>相較於傳統部署和</a:t>
            </a:r>
            <a:r>
              <a:rPr dirty="0"/>
              <a:t> VM </a:t>
            </a:r>
            <a:r>
              <a:rPr dirty="0" err="1"/>
              <a:t>部署，容器化部署能夠顯著降低運行成本，提高部署效率，並確保應用程式的一致性</a:t>
            </a:r>
            <a:r>
              <a:rPr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 smtClean="0"/>
              <a:t>傳統</a:t>
            </a:r>
            <a:r>
              <a:rPr lang="zh-TW" altLang="en-US" dirty="0"/>
              <a:t>部屬</a:t>
            </a:r>
            <a:r>
              <a:rPr dirty="0" smtClean="0"/>
              <a:t>vs VM</a:t>
            </a:r>
            <a:r>
              <a:rPr lang="zh-TW" altLang="en-US" dirty="0"/>
              <a:t>部屬</a:t>
            </a:r>
            <a:r>
              <a:rPr dirty="0" smtClean="0"/>
              <a:t>vs </a:t>
            </a:r>
            <a:r>
              <a:rPr dirty="0" err="1" smtClean="0"/>
              <a:t>容器化</a:t>
            </a:r>
            <a:r>
              <a:rPr lang="zh-TW" altLang="en-US" dirty="0"/>
              <a:t>部屬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58" y="1807714"/>
            <a:ext cx="2745419" cy="4118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446" y="1624612"/>
            <a:ext cx="2867487" cy="4301231"/>
          </a:xfrm>
          <a:prstGeom prst="rect">
            <a:avLst/>
          </a:prstGeom>
        </p:spPr>
      </p:pic>
      <p:pic>
        <p:nvPicPr>
          <p:cNvPr id="3" name="圖片 2" descr="ChatGPT Image Nov 3, 2025, 10_58_17 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" y="1624330"/>
            <a:ext cx="3089275" cy="4634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Docker </a:t>
            </a:r>
            <a:r>
              <a:rPr dirty="0" smtClean="0"/>
              <a:t>Hub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Docker Hub </a:t>
            </a:r>
            <a:r>
              <a:rPr lang="en-US" altLang="zh-TW" dirty="0"/>
              <a:t>(https://hub.docker.com/)</a:t>
            </a:r>
            <a:r>
              <a:rPr dirty="0" err="1" smtClean="0"/>
              <a:t>是一個公共的映像檔倉庫</a:t>
            </a:r>
            <a:r>
              <a:rPr dirty="0" err="1"/>
              <a:t>，開發者可以上傳和下載各種映像檔</a:t>
            </a:r>
            <a:r>
              <a:rPr dirty="0"/>
              <a:t>。</a:t>
            </a:r>
          </a:p>
          <a:p>
            <a:pPr lvl="1" algn="l"/>
            <a:r>
              <a:rPr dirty="0" err="1"/>
              <a:t>它就像是「程式世界的</a:t>
            </a:r>
            <a:r>
              <a:rPr dirty="0"/>
              <a:t> App Store」，</a:t>
            </a:r>
            <a:r>
              <a:rPr dirty="0" err="1"/>
              <a:t>提供官方和社群的多樣映像檔選擇</a:t>
            </a:r>
            <a:r>
              <a:rPr dirty="0"/>
              <a:t>。</a:t>
            </a:r>
          </a:p>
          <a:p>
            <a:pPr lvl="1" algn="l"/>
            <a:r>
              <a:rPr dirty="0" err="1"/>
              <a:t>開發者可以輕鬆地存儲和分享自己的映像檔，促進團隊協作</a:t>
            </a:r>
            <a:r>
              <a:rPr dirty="0"/>
              <a:t>。</a:t>
            </a:r>
          </a:p>
          <a:p>
            <a:pPr algn="l"/>
            <a:r>
              <a:rPr dirty="0" err="1"/>
              <a:t>使用</a:t>
            </a:r>
            <a:r>
              <a:rPr dirty="0"/>
              <a:t> Docker Hub </a:t>
            </a:r>
            <a:r>
              <a:rPr dirty="0" err="1"/>
              <a:t>的好處</a:t>
            </a:r>
            <a:r>
              <a:rPr dirty="0"/>
              <a:t>：</a:t>
            </a:r>
          </a:p>
          <a:p>
            <a:pPr lvl="1" algn="l"/>
            <a:r>
              <a:rPr dirty="0" err="1"/>
              <a:t>簡化了映像檔的管理，開發者可以在不同環境中快速拉取所需的映像檔</a:t>
            </a:r>
            <a:r>
              <a:rPr dirty="0"/>
              <a:t>。</a:t>
            </a:r>
          </a:p>
          <a:p>
            <a:pPr lvl="1" algn="l"/>
            <a:r>
              <a:rPr dirty="0" err="1"/>
              <a:t>支援版本控制，開發者可以根據需要選擇使用特定版本的映像檔</a:t>
            </a:r>
            <a:r>
              <a:rPr dirty="0"/>
              <a:t>。</a:t>
            </a:r>
          </a:p>
          <a:p>
            <a:pPr algn="l"/>
            <a:r>
              <a:rPr dirty="0" err="1"/>
              <a:t>除了公共倉庫，Docker</a:t>
            </a:r>
            <a:r>
              <a:rPr dirty="0"/>
              <a:t> Hub </a:t>
            </a:r>
            <a:r>
              <a:rPr dirty="0" err="1"/>
              <a:t>也提供私有倉庫選項，適合企業用戶存放敏感資料</a:t>
            </a:r>
            <a:r>
              <a:rPr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7" y="5349471"/>
            <a:ext cx="1493654" cy="54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Docker Engine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74663"/>
            <a:ext cx="8596668" cy="3880773"/>
          </a:xfrm>
        </p:spPr>
        <p:txBody>
          <a:bodyPr/>
          <a:lstStyle/>
          <a:p>
            <a:pPr algn="l"/>
            <a:r>
              <a:rPr dirty="0"/>
              <a:t>Docker Engine 是 Docker </a:t>
            </a:r>
            <a:r>
              <a:rPr dirty="0" err="1"/>
              <a:t>運行的核心組件，負責協調映像檔與容器的建立與管理</a:t>
            </a:r>
            <a:r>
              <a:rPr dirty="0"/>
              <a:t>。</a:t>
            </a:r>
          </a:p>
          <a:p>
            <a:pPr lvl="1" algn="l"/>
            <a:r>
              <a:rPr dirty="0" err="1"/>
              <a:t>包含三個主要部分：Client、Daemon</a:t>
            </a:r>
            <a:r>
              <a:rPr dirty="0"/>
              <a:t> 和 API。</a:t>
            </a:r>
          </a:p>
          <a:p>
            <a:pPr lvl="1" algn="l"/>
            <a:r>
              <a:rPr dirty="0"/>
              <a:t>Client </a:t>
            </a:r>
            <a:r>
              <a:rPr dirty="0" err="1"/>
              <a:t>負責發送指令，Daemon</a:t>
            </a:r>
            <a:r>
              <a:rPr dirty="0"/>
              <a:t> </a:t>
            </a:r>
            <a:r>
              <a:rPr dirty="0" err="1"/>
              <a:t>執行並管理容器，API</a:t>
            </a:r>
            <a:r>
              <a:rPr dirty="0"/>
              <a:t> </a:t>
            </a:r>
            <a:r>
              <a:rPr dirty="0" err="1"/>
              <a:t>作為溝通橋樑</a:t>
            </a:r>
            <a:r>
              <a:rPr dirty="0"/>
              <a:t>。</a:t>
            </a:r>
          </a:p>
          <a:p>
            <a:pPr algn="l"/>
            <a:r>
              <a:rPr dirty="0"/>
              <a:t>Docker Engine </a:t>
            </a:r>
            <a:r>
              <a:rPr dirty="0" err="1"/>
              <a:t>的作用</a:t>
            </a:r>
            <a:r>
              <a:rPr dirty="0"/>
              <a:t>：</a:t>
            </a:r>
          </a:p>
          <a:p>
            <a:pPr lvl="1" algn="l"/>
            <a:r>
              <a:rPr dirty="0" err="1"/>
              <a:t>提供簡單的命令行介面，讓使用者能夠方便地創建、啟動、停止容器</a:t>
            </a:r>
            <a:r>
              <a:rPr dirty="0"/>
              <a:t>。</a:t>
            </a:r>
          </a:p>
          <a:p>
            <a:pPr lvl="1" algn="l"/>
            <a:r>
              <a:rPr dirty="0" err="1"/>
              <a:t>確保容器之間的隔離性和資源管理，提高系統的穩定性和安全性</a:t>
            </a:r>
            <a:r>
              <a:rPr dirty="0"/>
              <a:t>。</a:t>
            </a:r>
          </a:p>
          <a:p>
            <a:pPr algn="l"/>
            <a:r>
              <a:rPr dirty="0" err="1"/>
              <a:t>瞭解</a:t>
            </a:r>
            <a:r>
              <a:rPr dirty="0"/>
              <a:t> Docker Engine </a:t>
            </a:r>
            <a:r>
              <a:rPr dirty="0" err="1"/>
              <a:t>的運作方式，有助於開發者更有效地利用</a:t>
            </a:r>
            <a:r>
              <a:rPr dirty="0"/>
              <a:t> Docker </a:t>
            </a:r>
            <a:r>
              <a:rPr dirty="0" err="1"/>
              <a:t>平臺</a:t>
            </a:r>
            <a:r>
              <a:rPr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614" y="4647444"/>
            <a:ext cx="2894121" cy="1615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Docker Desktop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5684"/>
            <a:ext cx="8596668" cy="3880773"/>
          </a:xfrm>
        </p:spPr>
        <p:txBody>
          <a:bodyPr/>
          <a:lstStyle/>
          <a:p>
            <a:pPr algn="l"/>
            <a:r>
              <a:rPr dirty="0"/>
              <a:t>Docker Desktop </a:t>
            </a:r>
            <a:r>
              <a:rPr dirty="0" err="1"/>
              <a:t>是用於啟動</a:t>
            </a:r>
            <a:r>
              <a:rPr dirty="0"/>
              <a:t> Docker Engine </a:t>
            </a:r>
            <a:r>
              <a:rPr dirty="0" err="1"/>
              <a:t>的工具，支援</a:t>
            </a:r>
            <a:r>
              <a:rPr dirty="0"/>
              <a:t> Windows 和 </a:t>
            </a:r>
            <a:r>
              <a:rPr dirty="0" err="1"/>
              <a:t>macOS</a:t>
            </a:r>
            <a:r>
              <a:rPr dirty="0"/>
              <a:t> </a:t>
            </a:r>
            <a:r>
              <a:rPr dirty="0" err="1"/>
              <a:t>系統</a:t>
            </a:r>
            <a:r>
              <a:rPr dirty="0"/>
              <a:t>。</a:t>
            </a:r>
          </a:p>
          <a:p>
            <a:pPr lvl="1" algn="l"/>
            <a:r>
              <a:rPr dirty="0" err="1"/>
              <a:t>安裝後，使用者可以透過圖形化介面輕鬆管理容器和映像檔</a:t>
            </a:r>
            <a:r>
              <a:rPr dirty="0"/>
              <a:t>。</a:t>
            </a:r>
          </a:p>
          <a:p>
            <a:pPr lvl="1" algn="l"/>
            <a:r>
              <a:rPr dirty="0" err="1"/>
              <a:t>也支援</a:t>
            </a:r>
            <a:r>
              <a:rPr dirty="0"/>
              <a:t> WSL2 和 Hyper-V </a:t>
            </a:r>
            <a:r>
              <a:rPr dirty="0" err="1"/>
              <a:t>等技術，確保能夠在本地環境中流暢運行</a:t>
            </a:r>
            <a:r>
              <a:rPr dirty="0"/>
              <a:t>。</a:t>
            </a:r>
          </a:p>
          <a:p>
            <a:pPr algn="l"/>
            <a:r>
              <a:rPr dirty="0" err="1"/>
              <a:t>安裝流程</a:t>
            </a:r>
            <a:r>
              <a:rPr dirty="0"/>
              <a:t>：</a:t>
            </a:r>
          </a:p>
          <a:p>
            <a:pPr lvl="1" algn="l"/>
            <a:r>
              <a:rPr dirty="0"/>
              <a:t>Windows </a:t>
            </a:r>
            <a:r>
              <a:rPr dirty="0" err="1"/>
              <a:t>使用者需要遵循圖形化安裝指示，並確保啟用</a:t>
            </a:r>
            <a:r>
              <a:rPr dirty="0"/>
              <a:t> Hyper-V </a:t>
            </a:r>
            <a:r>
              <a:rPr dirty="0" err="1"/>
              <a:t>服務</a:t>
            </a:r>
            <a:r>
              <a:rPr dirty="0"/>
              <a:t>。</a:t>
            </a:r>
          </a:p>
          <a:p>
            <a:pPr lvl="1" algn="l"/>
            <a:r>
              <a:rPr dirty="0" err="1"/>
              <a:t>macOS</a:t>
            </a:r>
            <a:r>
              <a:rPr dirty="0"/>
              <a:t> </a:t>
            </a:r>
            <a:r>
              <a:rPr dirty="0" err="1"/>
              <a:t>使用者則需選擇合適的版本進行安裝</a:t>
            </a:r>
            <a:r>
              <a:rPr dirty="0"/>
              <a:t>。</a:t>
            </a:r>
          </a:p>
          <a:p>
            <a:pPr algn="l"/>
            <a:r>
              <a:rPr dirty="0"/>
              <a:t>Docker Desktop </a:t>
            </a:r>
            <a:r>
              <a:rPr dirty="0" err="1"/>
              <a:t>提供了開發者友好的環境，使得容器的管理變得更為簡單</a:t>
            </a:r>
            <a:r>
              <a:rPr dirty="0"/>
              <a:t>。</a:t>
            </a:r>
          </a:p>
        </p:txBody>
      </p:sp>
      <p:pic>
        <p:nvPicPr>
          <p:cNvPr id="4" name="圖片 3" descr="Snipaste_2025-11-05_08-49-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00" y="2144395"/>
            <a:ext cx="1649095" cy="2105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微服務與容器</a:t>
            </a:r>
            <a:r>
              <a:rPr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603" y="1524485"/>
            <a:ext cx="10467744" cy="4697411"/>
          </a:xfrm>
        </p:spPr>
        <p:txBody>
          <a:bodyPr>
            <a:noAutofit/>
          </a:bodyPr>
          <a:lstStyle/>
          <a:p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</a:rPr>
              <a:t>微服務的</a:t>
            </a:r>
            <a:r>
              <a:rPr lang="zh-TW" altLang="en-US" sz="2800" b="1" dirty="0" smtClean="0">
                <a:solidFill>
                  <a:schemeClr val="accent1">
                    <a:lumMod val="75000"/>
                  </a:schemeClr>
                </a:solidFill>
              </a:rPr>
              <a:t>概念</a:t>
            </a:r>
            <a:endParaRPr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TW" altLang="en-US" sz="1600" dirty="0"/>
              <a:t>定義：將大型應用程式拆分為許多小型服務，每個服務獨立運行並透過 </a:t>
            </a:r>
            <a:r>
              <a:rPr lang="en-US" altLang="zh-TW" sz="1600" dirty="0"/>
              <a:t>API </a:t>
            </a:r>
            <a:r>
              <a:rPr lang="zh-TW" altLang="en-US" sz="1600" dirty="0"/>
              <a:t>溝通</a:t>
            </a:r>
            <a:r>
              <a:rPr lang="zh-TW" altLang="en-US" sz="1600" dirty="0" smtClean="0"/>
              <a:t>。</a:t>
            </a:r>
            <a:endParaRPr lang="zh-TW" altLang="en-US" sz="1600" dirty="0"/>
          </a:p>
          <a:p>
            <a:r>
              <a:rPr lang="zh-TW" altLang="en-US" sz="1600" dirty="0"/>
              <a:t>案例：購物平台可能包含「會員、報表、商品、留言」四大功能，微服務就會拆成四個小專案</a:t>
            </a:r>
            <a:r>
              <a:rPr lang="zh-TW" altLang="en-US" sz="1600" dirty="0" smtClean="0"/>
              <a:t>。</a:t>
            </a:r>
            <a:endParaRPr lang="zh-TW" altLang="en-US" sz="1600" dirty="0"/>
          </a:p>
          <a:p>
            <a:r>
              <a:rPr lang="zh-TW" altLang="en-US" sz="1600" dirty="0"/>
              <a:t>目的：達到 服務降級</a:t>
            </a:r>
            <a:r>
              <a:rPr lang="zh-TW" altLang="en-US" sz="1600" dirty="0" smtClean="0"/>
              <a:t>。</a:t>
            </a:r>
            <a:endParaRPr lang="zh-TW" altLang="en-US" sz="1600" dirty="0"/>
          </a:p>
          <a:p>
            <a:r>
              <a:rPr lang="zh-TW" altLang="en-US" sz="1600" dirty="0"/>
              <a:t>傳統單體：留言功能壞了，整個網站都要停機修復</a:t>
            </a:r>
            <a:r>
              <a:rPr lang="zh-TW" altLang="en-US" sz="1600" dirty="0" smtClean="0"/>
              <a:t>。</a:t>
            </a:r>
            <a:endParaRPr lang="zh-TW" altLang="en-US" sz="1600" dirty="0"/>
          </a:p>
          <a:p>
            <a:r>
              <a:rPr lang="zh-TW" altLang="en-US" sz="1600" dirty="0"/>
              <a:t>微服務：留言功能壞了，僅留言系統暫停，其他功能正常運作</a:t>
            </a:r>
            <a:r>
              <a:rPr lang="zh-TW" altLang="en-US" sz="1600" dirty="0" smtClean="0"/>
              <a:t>。</a:t>
            </a:r>
            <a:endParaRPr lang="zh-TW" altLang="en-US" sz="1600" dirty="0"/>
          </a:p>
          <a:p>
            <a:r>
              <a:rPr lang="zh-TW" altLang="en-US" sz="1600" dirty="0"/>
              <a:t>👉 微服務是目前大型專案流行的趨勢，但是否採用仍需依各公司產品情境決定</a:t>
            </a:r>
            <a:r>
              <a:rPr lang="zh-TW" altLang="en-US" sz="1600" dirty="0" smtClean="0"/>
              <a:t>。</a:t>
            </a:r>
            <a:endParaRPr lang="zh-TW" altLang="en-US" sz="1600" dirty="0"/>
          </a:p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</a:rPr>
              <a:t>微服務與容器化的</a:t>
            </a: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關係</a:t>
            </a:r>
            <a:endParaRPr lang="zh-TW" alt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TW" altLang="en-US" sz="1600" dirty="0"/>
              <a:t>即便拆成四個專案，若都部署在同一台主機，仍可能有環境衝突或資源競爭</a:t>
            </a:r>
            <a:r>
              <a:rPr lang="zh-TW" altLang="en-US" sz="1600" dirty="0" smtClean="0"/>
              <a:t>。</a:t>
            </a:r>
            <a:endParaRPr lang="zh-TW" altLang="en-US" sz="1600" dirty="0"/>
          </a:p>
          <a:p>
            <a:r>
              <a:rPr lang="zh-TW" altLang="en-US" sz="1600" dirty="0"/>
              <a:t>容器化讓微服務更容易落地，因為容器提供一致的部署單位，並解決以下問題。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 smtClean="0"/>
              <a:t>微服務與容器</a:t>
            </a:r>
            <a:endParaRPr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032440" y="1463199"/>
            <a:ext cx="5190807" cy="467201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同機四服務：傳統部署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vs 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容器部署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13535" y="1930400"/>
          <a:ext cx="7397115" cy="336618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65705"/>
                <a:gridCol w="2465705"/>
                <a:gridCol w="2465705"/>
              </a:tblGrid>
              <a:tr h="281940"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項目</a:t>
                      </a:r>
                    </a:p>
                  </a:txBody>
                  <a:tcPr marL="68095" marR="68095" marT="34048" marB="34048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傳統部署</a:t>
                      </a:r>
                    </a:p>
                  </a:txBody>
                  <a:tcPr marL="68095" marR="68095" marT="34048" marB="34048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/>
                        <a:t>容器部署</a:t>
                      </a:r>
                    </a:p>
                  </a:txBody>
                  <a:tcPr marL="68095" marR="68095" marT="34048" marB="34048" anchor="ctr"/>
                </a:tc>
              </a:tr>
              <a:tr h="885240">
                <a:tc>
                  <a:txBody>
                    <a:bodyPr/>
                    <a:lstStyle/>
                    <a:p>
                      <a:r>
                        <a:rPr lang="en-US" sz="1300" dirty="0"/>
                        <a:t>1. Port </a:t>
                      </a:r>
                      <a:r>
                        <a:rPr lang="zh-TW" altLang="en-US" sz="1300" dirty="0"/>
                        <a:t>衝突</a:t>
                      </a:r>
                    </a:p>
                  </a:txBody>
                  <a:tcPr marL="68095" marR="68095" marT="34048" marB="34048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/>
                        <a:t>四個服務都要聽 </a:t>
                      </a:r>
                      <a:r>
                        <a:rPr lang="en-US" altLang="zh-TW" sz="1300"/>
                        <a:t>80 → </a:t>
                      </a:r>
                      <a:r>
                        <a:rPr lang="zh-TW" altLang="en-US" sz="1300"/>
                        <a:t>需反向代理或改 </a:t>
                      </a:r>
                      <a:r>
                        <a:rPr lang="en-US" sz="1300"/>
                        <a:t>port</a:t>
                      </a:r>
                    </a:p>
                  </a:txBody>
                  <a:tcPr marL="68095" marR="68095" marT="34048" marB="34048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每個容器都可用 </a:t>
                      </a:r>
                      <a:r>
                        <a:rPr lang="en-US" altLang="zh-TW" sz="1300" dirty="0"/>
                        <a:t>80</a:t>
                      </a:r>
                      <a:r>
                        <a:rPr lang="zh-TW" altLang="en-US" sz="1300" dirty="0"/>
                        <a:t>，對外透過 </a:t>
                      </a:r>
                      <a:r>
                        <a:rPr lang="en-US" altLang="zh-TW" sz="1300" dirty="0"/>
                        <a:t>-p 8081:80</a:t>
                      </a:r>
                      <a:r>
                        <a:rPr lang="zh-TW" altLang="en-US" sz="1300" dirty="0"/>
                        <a:t>、</a:t>
                      </a:r>
                      <a:r>
                        <a:rPr lang="en-US" altLang="zh-TW" sz="1300" dirty="0"/>
                        <a:t>-p 8082:80… </a:t>
                      </a:r>
                      <a:r>
                        <a:rPr lang="zh-TW" altLang="en-US" sz="1300" dirty="0"/>
                        <a:t>映射，或掛到反代</a:t>
                      </a:r>
                    </a:p>
                  </a:txBody>
                  <a:tcPr marL="68095" marR="68095" marT="34048" marB="34048" anchor="ctr"/>
                </a:tc>
              </a:tr>
              <a:tr h="1050925"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2. </a:t>
                      </a:r>
                      <a:r>
                        <a:rPr lang="zh-TW" altLang="en-US" sz="1300" dirty="0"/>
                        <a:t>資源競爭</a:t>
                      </a:r>
                    </a:p>
                  </a:txBody>
                  <a:tcPr marL="68095" marR="68095" marT="34048" marB="34048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容易互相吃記憶體</a:t>
                      </a:r>
                      <a:r>
                        <a:rPr lang="en-US" altLang="zh-TW" sz="1300" dirty="0"/>
                        <a:t>/</a:t>
                      </a:r>
                      <a:r>
                        <a:rPr lang="en-US" sz="1300" dirty="0"/>
                        <a:t>CPU，</a:t>
                      </a:r>
                      <a:r>
                        <a:rPr lang="zh-TW" altLang="en-US" sz="1300" dirty="0"/>
                        <a:t>需要額外設定 </a:t>
                      </a:r>
                      <a:r>
                        <a:rPr lang="en-US" altLang="zh-TW" sz="1300" dirty="0"/>
                        <a:t>(</a:t>
                      </a:r>
                      <a:r>
                        <a:rPr lang="en-US" sz="1300" dirty="0" err="1"/>
                        <a:t>cgroups</a:t>
                      </a:r>
                      <a:r>
                        <a:rPr lang="en-US" sz="1300" dirty="0"/>
                        <a:t>/</a:t>
                      </a:r>
                      <a:r>
                        <a:rPr lang="en-US" sz="1300" dirty="0" err="1"/>
                        <a:t>systemd</a:t>
                      </a:r>
                      <a:r>
                        <a:rPr lang="en-US" sz="1300" dirty="0"/>
                        <a:t>)</a:t>
                      </a:r>
                    </a:p>
                  </a:txBody>
                  <a:tcPr marL="68095" marR="68095" marT="34048" marB="34048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可限制 </a:t>
                      </a:r>
                      <a:r>
                        <a:rPr lang="en-US" altLang="zh-TW" sz="1300" dirty="0"/>
                        <a:t>CPU</a:t>
                      </a:r>
                      <a:r>
                        <a:rPr lang="zh-TW" altLang="en-US" sz="1300" dirty="0"/>
                        <a:t>、記憶體、</a:t>
                      </a:r>
                      <a:r>
                        <a:rPr lang="en-US" altLang="zh-TW" sz="1300" dirty="0"/>
                        <a:t>IOPS</a:t>
                      </a:r>
                      <a:r>
                        <a:rPr lang="zh-TW" altLang="en-US" sz="1300" dirty="0"/>
                        <a:t>，避免互相拖垮</a:t>
                      </a:r>
                    </a:p>
                  </a:txBody>
                  <a:tcPr marL="68095" marR="68095" marT="34048" marB="34048" anchor="ctr"/>
                </a:tc>
              </a:tr>
              <a:tr h="1148080">
                <a:tc>
                  <a:txBody>
                    <a:bodyPr/>
                    <a:lstStyle/>
                    <a:p>
                      <a:r>
                        <a:rPr lang="en-US" altLang="zh-TW" sz="1300"/>
                        <a:t>3. </a:t>
                      </a:r>
                      <a:r>
                        <a:rPr lang="zh-TW" altLang="en-US" sz="1300"/>
                        <a:t>升級</a:t>
                      </a:r>
                      <a:r>
                        <a:rPr lang="en-US" altLang="zh-TW" sz="1300"/>
                        <a:t>/</a:t>
                      </a:r>
                      <a:r>
                        <a:rPr lang="zh-TW" altLang="en-US" sz="1300"/>
                        <a:t>回滾</a:t>
                      </a:r>
                    </a:p>
                  </a:txBody>
                  <a:tcPr marL="68095" marR="68095" marT="34048" marB="34048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/>
                        <a:t>要保留舊檔案，回滾流程繁瑣</a:t>
                      </a:r>
                    </a:p>
                  </a:txBody>
                  <a:tcPr marL="68095" marR="68095" marT="34048" marB="34048"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/>
                        <a:t>透過舊版本 </a:t>
                      </a:r>
                      <a:r>
                        <a:rPr lang="en-US" sz="1300"/>
                        <a:t>image tag，docker run image:old </a:t>
                      </a:r>
                      <a:r>
                        <a:rPr lang="zh-TW" altLang="en-US" sz="1300"/>
                        <a:t>即可快速回退</a:t>
                      </a:r>
                    </a:p>
                  </a:txBody>
                  <a:tcPr marL="68095" marR="68095" marT="34048" marB="34048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休息一下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學員提問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27937" y="2054753"/>
            <a:ext cx="7766936" cy="164630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sz="1800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sp>
        <p:nvSpPr>
          <p:cNvPr id="6" name="標題 1"/>
          <p:cNvSpPr txBox="1"/>
          <p:nvPr/>
        </p:nvSpPr>
        <p:spPr>
          <a:xfrm>
            <a:off x="408372" y="0"/>
            <a:ext cx="1944210" cy="7634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zh-TW" altLang="en-US" sz="3600" dirty="0" smtClean="0">
                <a:latin typeface="源泉圓體 B" panose="020B0800000000000000" pitchFamily="34" charset="-120"/>
                <a:ea typeface="源泉圓體 B" panose="020B0800000000000000" pitchFamily="34" charset="-120"/>
              </a:rPr>
              <a:t>目錄</a:t>
            </a:r>
            <a:r>
              <a:rPr lang="en-US" altLang="zh-TW" sz="3600" dirty="0" smtClean="0">
                <a:latin typeface="源泉圓體 B" panose="020B0800000000000000" pitchFamily="34" charset="-120"/>
                <a:ea typeface="源泉圓體 B" panose="020B0800000000000000" pitchFamily="34" charset="-120"/>
              </a:rPr>
              <a:t>:</a:t>
            </a:r>
            <a:endParaRPr lang="en-US" sz="3600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4913" y="915677"/>
            <a:ext cx="6096000" cy="55707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Docker </a:t>
            </a:r>
            <a:r>
              <a:rPr lang="zh-TW" altLang="zh-TW" sz="1600" dirty="0"/>
              <a:t>是什麼？</a:t>
            </a:r>
            <a:br>
              <a:rPr lang="zh-TW" altLang="zh-TW" sz="1600" dirty="0"/>
            </a:b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600" dirty="0" smtClean="0"/>
              <a:t>容器</a:t>
            </a:r>
            <a:r>
              <a:rPr lang="zh-TW" altLang="zh-TW" sz="1600" dirty="0"/>
              <a:t>是什麼？</a:t>
            </a:r>
            <a:br>
              <a:rPr lang="zh-TW" altLang="zh-TW" sz="1600" dirty="0"/>
            </a:b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 smtClean="0"/>
              <a:t>Image </a:t>
            </a:r>
            <a:r>
              <a:rPr lang="zh-TW" altLang="zh-TW" sz="1600" dirty="0"/>
              <a:t>是什麼</a:t>
            </a:r>
            <a:r>
              <a:rPr lang="en-US" altLang="zh-TW" sz="1600" dirty="0"/>
              <a:t>?</a:t>
            </a:r>
            <a:r>
              <a:rPr lang="zh-TW" altLang="zh-TW" sz="1600" dirty="0"/>
              <a:t/>
            </a:r>
            <a:br>
              <a:rPr lang="zh-TW" altLang="zh-TW" sz="1600" dirty="0"/>
            </a:b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600" dirty="0" smtClean="0"/>
              <a:t>為什麼</a:t>
            </a:r>
            <a:r>
              <a:rPr lang="zh-TW" altLang="zh-TW" sz="1600" dirty="0"/>
              <a:t>要使用 容器化</a:t>
            </a:r>
            <a:r>
              <a:rPr lang="en-US" altLang="zh-TW" sz="1600" dirty="0"/>
              <a:t>?</a:t>
            </a:r>
            <a:r>
              <a:rPr lang="zh-TW" altLang="zh-TW" sz="1600" dirty="0"/>
              <a:t/>
            </a:r>
            <a:br>
              <a:rPr lang="zh-TW" altLang="zh-TW" sz="1600" dirty="0"/>
            </a:b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600" dirty="0" smtClean="0"/>
              <a:t>沒用</a:t>
            </a:r>
            <a:r>
              <a:rPr lang="zh-TW" altLang="zh-TW" sz="1600" dirty="0"/>
              <a:t>容器化會發生什麼？</a:t>
            </a:r>
            <a:br>
              <a:rPr lang="zh-TW" altLang="zh-TW" sz="1600" dirty="0"/>
            </a:b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1600" dirty="0" smtClean="0"/>
              <a:t>傳統</a:t>
            </a:r>
            <a:r>
              <a:rPr lang="zh-TW" altLang="zh-TW" sz="1600" dirty="0"/>
              <a:t>部屬</a:t>
            </a:r>
            <a:r>
              <a:rPr lang="en-US" altLang="zh-TW" sz="1600" dirty="0"/>
              <a:t> vs  VM</a:t>
            </a:r>
            <a:r>
              <a:rPr lang="zh-TW" altLang="zh-TW" sz="1600" dirty="0"/>
              <a:t>部屬</a:t>
            </a:r>
            <a:r>
              <a:rPr lang="en-US" altLang="zh-TW" sz="1600" dirty="0"/>
              <a:t> vs </a:t>
            </a:r>
            <a:r>
              <a:rPr lang="zh-TW" altLang="zh-TW" sz="1600" dirty="0"/>
              <a:t>容器化部屬</a:t>
            </a:r>
            <a:br>
              <a:rPr lang="zh-TW" altLang="zh-TW" sz="1600" dirty="0"/>
            </a:b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 smtClean="0"/>
              <a:t>Docker </a:t>
            </a:r>
            <a:r>
              <a:rPr lang="en-US" altLang="zh-TW" sz="1600" dirty="0"/>
              <a:t>Engine</a:t>
            </a:r>
            <a:r>
              <a:rPr lang="zh-TW" altLang="zh-TW" sz="1600" dirty="0"/>
              <a:t/>
            </a:r>
            <a:br>
              <a:rPr lang="zh-TW" altLang="zh-TW" sz="1600" dirty="0"/>
            </a:b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 smtClean="0"/>
              <a:t>Docker </a:t>
            </a:r>
            <a:r>
              <a:rPr lang="en-US" altLang="zh-TW" sz="1600" dirty="0"/>
              <a:t>Desktop</a:t>
            </a:r>
            <a:r>
              <a:rPr lang="zh-TW" altLang="zh-TW" sz="1600" dirty="0"/>
              <a:t/>
            </a:r>
            <a:br>
              <a:rPr lang="zh-TW" altLang="zh-TW" sz="1600" dirty="0"/>
            </a:b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 smtClean="0"/>
              <a:t>Docker </a:t>
            </a:r>
            <a:r>
              <a:rPr lang="en-US" altLang="zh-TW" sz="1600" dirty="0"/>
              <a:t>Hub </a:t>
            </a:r>
            <a:r>
              <a:rPr lang="zh-TW" altLang="zh-TW" sz="1600" dirty="0"/>
              <a:t/>
            </a:r>
            <a:br>
              <a:rPr lang="zh-TW" altLang="zh-TW" sz="1600" dirty="0"/>
            </a:br>
            <a:endParaRPr lang="en-US" altLang="zh-TW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 err="1" smtClean="0"/>
              <a:t>微服務與容器</a:t>
            </a:r>
            <a:r>
              <a:rPr lang="zh-TW" altLang="zh-TW" sz="1600" dirty="0"/>
              <a:t/>
            </a:r>
            <a:br>
              <a:rPr lang="zh-TW" altLang="zh-TW" sz="1600" dirty="0"/>
            </a:br>
            <a:endParaRPr lang="en-US" altLang="zh-TW" sz="1600" dirty="0" smtClean="0"/>
          </a:p>
          <a:p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725712" y="846579"/>
            <a:ext cx="6096000" cy="47758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安裝</a:t>
            </a:r>
            <a:r>
              <a:rPr lang="en-US" altLang="zh-TW" dirty="0"/>
              <a:t> Docker</a:t>
            </a:r>
            <a:r>
              <a:rPr lang="zh-TW" altLang="zh-TW" dirty="0"/>
              <a:t/>
            </a:r>
            <a:br>
              <a:rPr lang="zh-TW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Docker Hub </a:t>
            </a:r>
            <a:r>
              <a:rPr lang="en-US" altLang="zh-TW" dirty="0" err="1"/>
              <a:t>註冊會員</a:t>
            </a:r>
            <a:r>
              <a:rPr lang="zh-TW" altLang="zh-TW" dirty="0"/>
              <a:t/>
            </a:r>
            <a:br>
              <a:rPr lang="zh-TW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執行測試</a:t>
            </a:r>
            <a:r>
              <a:rPr lang="en-US" altLang="zh-TW" dirty="0"/>
              <a:t>：--version 與 hello-world </a:t>
            </a:r>
            <a:r>
              <a:rPr lang="zh-TW" altLang="zh-TW" dirty="0"/>
              <a:t/>
            </a:r>
            <a:br>
              <a:rPr lang="zh-TW" altLang="zh-TW" dirty="0"/>
            </a:b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WSL2</a:t>
            </a:r>
            <a:r>
              <a:rPr lang="zh-TW" altLang="en-US" dirty="0" smtClean="0"/>
              <a:t>是什麼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分散式架構與集中式架構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dirty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Docker Pull </a:t>
            </a:r>
            <a:r>
              <a:rPr dirty="0" err="1">
                <a:sym typeface="+mn-ea"/>
              </a:rPr>
              <a:t>指令</a:t>
            </a:r>
            <a:endParaRPr lang="zh-TW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dirty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Docker Images </a:t>
            </a:r>
            <a:r>
              <a:rPr dirty="0" err="1">
                <a:sym typeface="+mn-ea"/>
              </a:rPr>
              <a:t>指令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Docker Run 指令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TW" alt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dirty="0" err="1">
                <a:sym typeface="+mn-ea"/>
              </a:rPr>
              <a:t>課程總結與</a:t>
            </a:r>
            <a:r>
              <a:rPr lang="en-US" altLang="zh-TW" dirty="0">
                <a:sym typeface="+mn-ea"/>
              </a:rPr>
              <a:t> QA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安裝</a:t>
            </a:r>
            <a:r>
              <a:rPr dirty="0"/>
              <a:t> Docker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t>安裝 Docker 的步驟因作業系統而異：</a:t>
            </a:r>
          </a:p>
          <a:p>
            <a:pPr lvl="1" algn="l"/>
            <a:r>
              <a:rPr b="1"/>
              <a:t>Windows</a:t>
            </a:r>
            <a:r>
              <a:t>：需要安裝 Docker Desktop，並啟用 WSL2 和 BIOS 虛擬化才能正常執行容器。</a:t>
            </a:r>
          </a:p>
          <a:p>
            <a:pPr lvl="1" algn="l"/>
            <a:r>
              <a:rPr b="1"/>
              <a:t>macOS</a:t>
            </a:r>
            <a:r>
              <a:t>：下載 Docker Desktop，需選擇支援 Intel 或 Apple Silicon 的版本進行安裝。</a:t>
            </a:r>
          </a:p>
          <a:p>
            <a:pPr algn="l"/>
            <a:r>
              <a:t>常見安裝問題：</a:t>
            </a:r>
          </a:p>
          <a:p>
            <a:pPr lvl="1" algn="l"/>
            <a:r>
              <a:t>企業電腦可能面臨權限不足的問題，需要提前與 IT 部門確認。</a:t>
            </a:r>
          </a:p>
          <a:p>
            <a:pPr lvl="1" algn="l"/>
            <a:r>
              <a:t>防火牆或網路代理設定可能會影響 Docker 的正常運行，需進行測試和配置。</a:t>
            </a:r>
          </a:p>
          <a:p>
            <a:pPr algn="l"/>
            <a:r>
              <a:t>完成安裝後，使用者可以透過命令行檢查 Docker 的版本，確認安裝是否成功。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安裝</a:t>
            </a:r>
            <a:r>
              <a:rPr dirty="0"/>
              <a:t> </a:t>
            </a:r>
            <a:r>
              <a:rPr dirty="0" smtClean="0"/>
              <a:t>Docker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491" y="1670166"/>
            <a:ext cx="7503705" cy="7534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1 </a:t>
            </a:r>
            <a:r>
              <a:rPr lang="zh-TW" altLang="en-US" dirty="0" smtClean="0"/>
              <a:t>到這個網站 </a:t>
            </a:r>
            <a:r>
              <a:rPr lang="en-US" altLang="zh-TW" dirty="0"/>
              <a:t>https://docs.docker.com/desktop/setup/install/windows-install</a:t>
            </a:r>
            <a:r>
              <a:rPr lang="en-US" altLang="zh-TW" dirty="0" smtClean="0"/>
              <a:t>/</a:t>
            </a:r>
            <a:br>
              <a:rPr lang="en-US" altLang="zh-TW" dirty="0" smtClean="0"/>
            </a:br>
            <a:r>
              <a:rPr lang="zh-TW" altLang="en-US" dirty="0" smtClean="0"/>
              <a:t>下載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Docker Desktop for Windows - x86_64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97" y="2643343"/>
            <a:ext cx="6837232" cy="3651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安裝</a:t>
            </a:r>
            <a:r>
              <a:rPr dirty="0"/>
              <a:t> </a:t>
            </a:r>
            <a:r>
              <a:rPr dirty="0" smtClean="0"/>
              <a:t>Docker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491" y="1377203"/>
            <a:ext cx="8329328" cy="1117422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步驟</a:t>
            </a:r>
            <a:r>
              <a:rPr lang="en-US" altLang="zh-TW" dirty="0"/>
              <a:t>2</a:t>
            </a:r>
            <a:r>
              <a:rPr lang="en-US" altLang="zh-TW" dirty="0" smtClean="0"/>
              <a:t> </a:t>
            </a:r>
            <a:r>
              <a:rPr lang="zh-TW" altLang="en-US" dirty="0" smtClean="0"/>
              <a:t>到 控制台</a:t>
            </a:r>
            <a:r>
              <a:rPr lang="en-US" altLang="zh-TW" dirty="0"/>
              <a:t>\</a:t>
            </a:r>
            <a:r>
              <a:rPr lang="zh-TW" altLang="en-US" dirty="0"/>
              <a:t>所有控制台項目</a:t>
            </a:r>
            <a:r>
              <a:rPr lang="en-US" altLang="zh-TW" dirty="0"/>
              <a:t>\</a:t>
            </a:r>
            <a:r>
              <a:rPr lang="zh-TW" altLang="en-US" dirty="0"/>
              <a:t>程式和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r>
              <a:rPr lang="zh-TW" altLang="en-US" dirty="0"/>
              <a:t>開啟或</a:t>
            </a:r>
            <a:r>
              <a:rPr lang="zh-TW" altLang="en-US" dirty="0" smtClean="0"/>
              <a:t>關閉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r>
              <a:rPr lang="zh-TW" altLang="en-US" dirty="0" smtClean="0"/>
              <a:t>查看</a:t>
            </a:r>
            <a:r>
              <a:rPr lang="en-US" altLang="zh-TW" dirty="0"/>
              <a:t>Virtual Machine </a:t>
            </a:r>
            <a:r>
              <a:rPr lang="en-US" altLang="zh-TW" dirty="0" smtClean="0"/>
              <a:t>Platform</a:t>
            </a:r>
            <a:r>
              <a:rPr lang="zh-TW" altLang="en-US" dirty="0" smtClean="0"/>
              <a:t> 、 </a:t>
            </a:r>
            <a:r>
              <a:rPr lang="en-US" altLang="zh-TW" dirty="0"/>
              <a:t>Windows </a:t>
            </a:r>
            <a:r>
              <a:rPr lang="zh-TW" altLang="en-US" dirty="0"/>
              <a:t>子系統 </a:t>
            </a:r>
            <a:r>
              <a:rPr lang="en-US" altLang="zh-TW" dirty="0"/>
              <a:t>Linux </a:t>
            </a:r>
            <a:r>
              <a:rPr lang="zh-TW" altLang="en-US" dirty="0" smtClean="0"/>
              <a:t>版 確認沒打勾</a:t>
            </a:r>
            <a:endParaRPr lang="en-US" altLang="zh-TW" dirty="0" smtClean="0"/>
          </a:p>
          <a:p>
            <a:endParaRPr lang="en-US" altLang="zh-TW" dirty="0" smtClean="0"/>
          </a:p>
          <a:p>
            <a:endParaRPr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06" y="2590155"/>
            <a:ext cx="7193392" cy="4060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安裝</a:t>
            </a:r>
            <a:r>
              <a:rPr dirty="0"/>
              <a:t> </a:t>
            </a:r>
            <a:r>
              <a:rPr dirty="0" smtClean="0"/>
              <a:t>Docker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220" y="1372271"/>
            <a:ext cx="7175231" cy="558129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步驟</a:t>
            </a:r>
            <a:r>
              <a:rPr lang="en-US" altLang="zh-TW" dirty="0"/>
              <a:t>3</a:t>
            </a:r>
            <a:r>
              <a:rPr lang="en-US" altLang="zh-TW" dirty="0" smtClean="0"/>
              <a:t> </a:t>
            </a:r>
            <a:r>
              <a:rPr lang="zh-TW" altLang="en-US" dirty="0" smtClean="0"/>
              <a:t>打勾這兩個選項之後</a:t>
            </a:r>
            <a:endParaRPr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54" y="1930400"/>
            <a:ext cx="8353888" cy="4724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安裝</a:t>
            </a:r>
            <a:r>
              <a:rPr dirty="0"/>
              <a:t> </a:t>
            </a:r>
            <a:r>
              <a:rPr dirty="0" smtClean="0"/>
              <a:t>Docker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491" y="1670166"/>
            <a:ext cx="7175231" cy="558129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4</a:t>
            </a:r>
            <a:r>
              <a:rPr lang="zh-TW" altLang="en-US" dirty="0" smtClean="0"/>
              <a:t> 下載的</a:t>
            </a:r>
            <a:r>
              <a:rPr lang="en-US" altLang="zh-TW" dirty="0"/>
              <a:t>Docker Desktop Installer.exe</a:t>
            </a:r>
            <a:r>
              <a:rPr lang="zh-TW" altLang="en-US" dirty="0" smtClean="0"/>
              <a:t>點</a:t>
            </a:r>
            <a:r>
              <a:rPr lang="zh-TW" altLang="en-US" dirty="0"/>
              <a:t>擊</a:t>
            </a:r>
            <a:r>
              <a:rPr lang="zh-TW" altLang="en-US" dirty="0" smtClean="0"/>
              <a:t>安裝 持續下一步</a:t>
            </a:r>
            <a:endParaRPr lang="zh-TW" altLang="en-US" dirty="0"/>
          </a:p>
          <a:p>
            <a:endParaRPr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4" y="2228295"/>
            <a:ext cx="6366858" cy="4425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安裝</a:t>
            </a:r>
            <a:r>
              <a:rPr dirty="0"/>
              <a:t> </a:t>
            </a:r>
            <a:r>
              <a:rPr dirty="0" smtClean="0"/>
              <a:t>Docker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491" y="1670166"/>
            <a:ext cx="7175231" cy="558129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5</a:t>
            </a:r>
            <a:r>
              <a:rPr lang="zh-TW" altLang="en-US" dirty="0" smtClean="0"/>
              <a:t> 安裝完畢後重啟電腦 會看到桌面已有啟動程式</a:t>
            </a:r>
            <a:endParaRPr lang="zh-TW" altLang="en-US" dirty="0"/>
          </a:p>
          <a:p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69" y="3576830"/>
            <a:ext cx="1946551" cy="1658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Docker Hub </a:t>
            </a:r>
            <a:r>
              <a:rPr dirty="0" err="1" smtClean="0"/>
              <a:t>註冊會員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50376"/>
            <a:ext cx="8596668" cy="3880773"/>
          </a:xfrm>
        </p:spPr>
        <p:txBody>
          <a:bodyPr/>
          <a:lstStyle/>
          <a:p>
            <a:pPr algn="l"/>
            <a:r>
              <a:rPr dirty="0" err="1"/>
              <a:t>學生需要前往</a:t>
            </a:r>
            <a:r>
              <a:rPr dirty="0"/>
              <a:t> Docker </a:t>
            </a:r>
            <a:r>
              <a:rPr dirty="0" err="1"/>
              <a:t>Hub（hub.docker.com）註冊帳號並完成驗證，才能管理自己的映像檔</a:t>
            </a:r>
            <a:r>
              <a:rPr dirty="0"/>
              <a:t>。</a:t>
            </a:r>
          </a:p>
          <a:p>
            <a:pPr lvl="1" algn="l"/>
            <a:r>
              <a:rPr dirty="0" err="1"/>
              <a:t>註冊過程相對簡單，填寫基本信息並確認郵件即可</a:t>
            </a:r>
            <a:r>
              <a:rPr dirty="0" smtClean="0"/>
              <a:t>。</a:t>
            </a:r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5" y="3524784"/>
            <a:ext cx="3714286" cy="11523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57" y="1930400"/>
            <a:ext cx="2914245" cy="4576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--version 與 hello-world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1498"/>
            <a:ext cx="8596668" cy="3880773"/>
          </a:xfrm>
        </p:spPr>
        <p:txBody>
          <a:bodyPr/>
          <a:lstStyle/>
          <a:p>
            <a:pPr algn="l"/>
            <a:r>
              <a:rPr dirty="0" err="1"/>
              <a:t>測試</a:t>
            </a:r>
            <a:r>
              <a:rPr dirty="0"/>
              <a:t> Docker </a:t>
            </a:r>
            <a:r>
              <a:rPr dirty="0" err="1"/>
              <a:t>是否安裝成功</a:t>
            </a:r>
            <a:r>
              <a:rPr dirty="0" smtClean="0"/>
              <a:t>：</a:t>
            </a:r>
            <a:endParaRPr dirty="0"/>
          </a:p>
          <a:p>
            <a:pPr lvl="1" algn="l"/>
            <a:r>
              <a:rPr lang="zh-TW" altLang="en-US" dirty="0"/>
              <a:t>先</a:t>
            </a:r>
            <a:r>
              <a:rPr lang="zh-TW" altLang="en-US" dirty="0" smtClean="0"/>
              <a:t>開啟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desktop</a:t>
            </a:r>
          </a:p>
          <a:p>
            <a:pPr lvl="1" algn="l"/>
            <a:r>
              <a:rPr lang="zh-TW" altLang="en-US" dirty="0" smtClean="0"/>
              <a:t>開啟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或是</a:t>
            </a:r>
            <a:r>
              <a:rPr lang="en-US" altLang="zh-TW" dirty="0" err="1" smtClean="0"/>
              <a:t>powershell</a:t>
            </a:r>
            <a:endParaRPr lang="en-US" dirty="0" smtClean="0"/>
          </a:p>
          <a:p>
            <a:pPr lvl="1" algn="l"/>
            <a:r>
              <a:rPr dirty="0" err="1" smtClean="0"/>
              <a:t>使用</a:t>
            </a:r>
            <a:r>
              <a:rPr dirty="0" smtClean="0"/>
              <a:t> </a:t>
            </a:r>
            <a:r>
              <a:rPr dirty="0" err="1"/>
              <a:t>docker</a:t>
            </a:r>
            <a:r>
              <a:rPr dirty="0"/>
              <a:t> --version </a:t>
            </a:r>
            <a:r>
              <a:rPr dirty="0" err="1"/>
              <a:t>指令檢查當前安裝的</a:t>
            </a:r>
            <a:r>
              <a:rPr dirty="0"/>
              <a:t> Docker </a:t>
            </a:r>
            <a:r>
              <a:rPr dirty="0" err="1"/>
              <a:t>版本</a:t>
            </a:r>
            <a:r>
              <a:rPr dirty="0"/>
              <a:t>。</a:t>
            </a:r>
          </a:p>
          <a:p>
            <a:pPr lvl="1" algn="l"/>
            <a:r>
              <a:rPr dirty="0" err="1"/>
              <a:t>若顯示版本號，則表示</a:t>
            </a:r>
            <a:r>
              <a:rPr dirty="0"/>
              <a:t> Docker </a:t>
            </a:r>
            <a:r>
              <a:rPr dirty="0" err="1"/>
              <a:t>安裝成功</a:t>
            </a:r>
            <a:r>
              <a:rPr dirty="0" smtClean="0"/>
              <a:t>。</a:t>
            </a:r>
            <a:endParaRPr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44" y="4091709"/>
            <a:ext cx="6114286" cy="192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--version 與 </a:t>
            </a:r>
            <a:r>
              <a:rPr dirty="0" smtClean="0"/>
              <a:t>hello-world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00" y="1881576"/>
            <a:ext cx="8244192" cy="3697657"/>
          </a:xfrm>
        </p:spPr>
        <p:txBody>
          <a:bodyPr>
            <a:normAutofit lnSpcReduction="20000"/>
          </a:bodyPr>
          <a:lstStyle/>
          <a:p>
            <a:pPr algn="l"/>
            <a:r>
              <a:rPr dirty="0" err="1" smtClean="0"/>
              <a:t>執行</a:t>
            </a:r>
            <a:r>
              <a:rPr dirty="0" smtClean="0"/>
              <a:t> </a:t>
            </a:r>
            <a:r>
              <a:rPr dirty="0"/>
              <a:t>hello-world </a:t>
            </a:r>
            <a:r>
              <a:rPr dirty="0" err="1"/>
              <a:t>測試</a:t>
            </a:r>
            <a:r>
              <a:rPr dirty="0"/>
              <a:t>：</a:t>
            </a:r>
          </a:p>
          <a:p>
            <a:pPr marL="0" indent="0" algn="l">
              <a:buNone/>
            </a:pPr>
            <a:r>
              <a:rPr lang="en-US" dirty="0"/>
              <a:t>	</a:t>
            </a:r>
            <a:r>
              <a:rPr dirty="0"/>
              <a:t>是 Docker 官方提供的一個測試命令</a:t>
            </a:r>
          </a:p>
          <a:p>
            <a:pPr marL="0" indent="0" algn="l">
              <a:buNone/>
            </a:pPr>
            <a:r>
              <a:rPr lang="en-US" dirty="0"/>
              <a:t>	</a:t>
            </a:r>
            <a:r>
              <a:rPr dirty="0"/>
              <a:t>用來確認你的 Docker 安裝是否能夠</a:t>
            </a:r>
            <a:r>
              <a:rPr lang="en-US" dirty="0"/>
              <a:t>	</a:t>
            </a:r>
            <a:r>
              <a:rPr dirty="0"/>
              <a:t>正常運作。</a:t>
            </a:r>
          </a:p>
          <a:p>
            <a:pPr algn="l"/>
            <a:endParaRPr dirty="0"/>
          </a:p>
          <a:p>
            <a:pPr marL="457200" lvl="1" indent="0" algn="l">
              <a:buNone/>
            </a:pPr>
            <a:r>
              <a:rPr lang="zh-TW" altLang="en-US" dirty="0" err="1"/>
              <a:t>步驟</a:t>
            </a:r>
            <a:r>
              <a:rPr lang="en-US" altLang="zh-TW" dirty="0" err="1"/>
              <a:t>1. </a:t>
            </a:r>
            <a:r>
              <a:rPr lang="zh-TW" altLang="en-US" dirty="0" err="1"/>
              <a:t>執行 </a:t>
            </a:r>
            <a:r>
              <a:rPr lang="en-US" altLang="zh-TW" dirty="0" err="1"/>
              <a:t>docker pull </a:t>
            </a:r>
            <a:r>
              <a:rPr dirty="0">
                <a:sym typeface="+mn-ea"/>
              </a:rPr>
              <a:t>hello-world </a:t>
            </a:r>
            <a:r>
              <a:rPr dirty="0" err="1">
                <a:sym typeface="+mn-ea"/>
              </a:rPr>
              <a:t>指令 </a:t>
            </a:r>
            <a:r>
              <a:rPr lang="en-US" altLang="zh-TW" dirty="0" err="1"/>
              <a:t> </a:t>
            </a:r>
            <a:endParaRPr dirty="0" err="1"/>
          </a:p>
          <a:p>
            <a:pPr marL="457200" lvl="1" indent="0" algn="l">
              <a:buNone/>
            </a:pPr>
            <a:endParaRPr lang="zh-TW" dirty="0" err="1"/>
          </a:p>
          <a:p>
            <a:pPr marL="457200" lvl="1" indent="0" algn="l">
              <a:buNone/>
            </a:pPr>
            <a:r>
              <a:rPr lang="zh-TW" dirty="0" err="1"/>
              <a:t>步驟</a:t>
            </a:r>
            <a:r>
              <a:rPr lang="en-US" dirty="0" err="1"/>
              <a:t>2.</a:t>
            </a:r>
            <a:r>
              <a:rPr dirty="0" err="1"/>
              <a:t>使用</a:t>
            </a:r>
            <a:r>
              <a:rPr dirty="0"/>
              <a:t> </a:t>
            </a:r>
            <a:r>
              <a:rPr dirty="0" err="1"/>
              <a:t>docker</a:t>
            </a:r>
            <a:r>
              <a:rPr dirty="0"/>
              <a:t> run hello-world </a:t>
            </a:r>
            <a:r>
              <a:rPr dirty="0" err="1"/>
              <a:t>指令</a:t>
            </a:r>
          </a:p>
          <a:p>
            <a:pPr marL="457200" lvl="1" indent="0" algn="l">
              <a:buNone/>
            </a:pPr>
            <a:endParaRPr dirty="0" err="1"/>
          </a:p>
          <a:p>
            <a:pPr marL="457200" lvl="1" indent="0" algn="l">
              <a:buNone/>
            </a:pPr>
            <a:r>
              <a:rPr dirty="0" err="1"/>
              <a:t>測試結束後，會顯示成功訊息，</a:t>
            </a:r>
          </a:p>
          <a:p>
            <a:pPr marL="457200" lvl="1" indent="0" algn="l">
              <a:buNone/>
            </a:pPr>
            <a:r>
              <a:rPr dirty="0" err="1"/>
              <a:t>確認</a:t>
            </a:r>
            <a:r>
              <a:rPr dirty="0"/>
              <a:t> Docker </a:t>
            </a:r>
            <a:r>
              <a:rPr dirty="0" err="1"/>
              <a:t>能夠正常運行</a:t>
            </a:r>
            <a:r>
              <a:rPr dirty="0" smtClean="0"/>
              <a:t>。</a:t>
            </a:r>
            <a:endParaRPr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23" y="1881542"/>
            <a:ext cx="5714055" cy="3883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WSL2</a:t>
            </a:r>
            <a:r>
              <a:rPr lang="zh-TW" altLang="en-US" dirty="0" smtClean="0"/>
              <a:t>是什麼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44715"/>
            <a:ext cx="8679730" cy="4918229"/>
          </a:xfrm>
        </p:spPr>
        <p:txBody>
          <a:bodyPr>
            <a:normAutofit fontScale="77500" lnSpcReduction="20000"/>
          </a:bodyPr>
          <a:lstStyle/>
          <a:p>
            <a:endParaRPr lang="en-US" altLang="zh-TW" dirty="0" smtClean="0"/>
          </a:p>
          <a:p>
            <a:r>
              <a:rPr lang="en-US" altLang="zh-TW" dirty="0"/>
              <a:t>WSL2 </a:t>
            </a:r>
            <a:r>
              <a:rPr lang="zh-TW" altLang="en-US" dirty="0"/>
              <a:t>全名是 </a:t>
            </a:r>
            <a:r>
              <a:rPr lang="en-US" altLang="zh-TW" dirty="0"/>
              <a:t>Windows Subsystem for Linux 2</a:t>
            </a:r>
            <a:r>
              <a:rPr lang="zh-TW" altLang="en-US" dirty="0"/>
              <a:t>，是微軟提供的一個功能，讓你在 </a:t>
            </a:r>
            <a:r>
              <a:rPr lang="en-US" altLang="zh-TW" dirty="0"/>
              <a:t>Windows </a:t>
            </a:r>
            <a:r>
              <a:rPr lang="zh-TW" altLang="en-US" dirty="0"/>
              <a:t>系統上直接運行 </a:t>
            </a:r>
            <a:r>
              <a:rPr lang="en-US" altLang="zh-TW" dirty="0"/>
              <a:t>Linux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它是 </a:t>
            </a:r>
            <a:r>
              <a:rPr lang="en-US" altLang="zh-TW" dirty="0"/>
              <a:t>WSL</a:t>
            </a:r>
            <a:r>
              <a:rPr lang="zh-TW" altLang="en-US" dirty="0"/>
              <a:t>（</a:t>
            </a:r>
            <a:r>
              <a:rPr lang="en-US" altLang="zh-TW" dirty="0"/>
              <a:t>Windows Subsystem for Linux</a:t>
            </a:r>
            <a:r>
              <a:rPr lang="zh-TW" altLang="en-US" dirty="0"/>
              <a:t>）的第二代版本，比第一代更強大、更接近真正的 </a:t>
            </a:r>
            <a:r>
              <a:rPr lang="en-US" altLang="zh-TW" dirty="0"/>
              <a:t>Linux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r>
              <a:rPr lang="en-US" altLang="zh-TW" dirty="0" smtClean="0"/>
              <a:t>WSL2 </a:t>
            </a:r>
            <a:r>
              <a:rPr lang="en-US" altLang="zh-TW" dirty="0"/>
              <a:t>= Windows </a:t>
            </a:r>
            <a:r>
              <a:rPr lang="zh-TW" altLang="en-US" dirty="0"/>
              <a:t>裡的一個真正 </a:t>
            </a:r>
            <a:r>
              <a:rPr lang="en-US" altLang="zh-TW" dirty="0"/>
              <a:t>Linux </a:t>
            </a:r>
            <a:r>
              <a:rPr lang="zh-TW" altLang="en-US" dirty="0"/>
              <a:t>核心。</a:t>
            </a:r>
          </a:p>
          <a:p>
            <a:endParaRPr lang="zh-TW" altLang="en-US" dirty="0"/>
          </a:p>
          <a:p>
            <a:r>
              <a:rPr lang="zh-TW" altLang="en-US" dirty="0"/>
              <a:t>🔍 它能做什麼？</a:t>
            </a:r>
          </a:p>
          <a:p>
            <a:endParaRPr lang="zh-TW" altLang="en-US" dirty="0"/>
          </a:p>
          <a:p>
            <a:r>
              <a:rPr lang="zh-TW" altLang="en-US" dirty="0"/>
              <a:t>讓你在 </a:t>
            </a:r>
            <a:r>
              <a:rPr lang="en-US" altLang="zh-TW" dirty="0"/>
              <a:t>Windows </a:t>
            </a:r>
            <a:r>
              <a:rPr lang="zh-TW" altLang="en-US" dirty="0"/>
              <a:t>上直接執行 </a:t>
            </a:r>
            <a:r>
              <a:rPr lang="en-US" altLang="zh-TW" dirty="0"/>
              <a:t>Ubuntu</a:t>
            </a:r>
            <a:r>
              <a:rPr lang="zh-TW" altLang="en-US" dirty="0"/>
              <a:t>、</a:t>
            </a:r>
            <a:r>
              <a:rPr lang="en-US" altLang="zh-TW" dirty="0" err="1"/>
              <a:t>Debian</a:t>
            </a:r>
            <a:r>
              <a:rPr lang="zh-TW" altLang="en-US" dirty="0"/>
              <a:t>、</a:t>
            </a:r>
            <a:r>
              <a:rPr lang="en-US" altLang="zh-TW" dirty="0"/>
              <a:t>Alpine</a:t>
            </a:r>
            <a:r>
              <a:rPr lang="zh-TW" altLang="en-US" dirty="0"/>
              <a:t>、</a:t>
            </a:r>
            <a:r>
              <a:rPr lang="en-US" altLang="zh-TW" dirty="0"/>
              <a:t>Kali </a:t>
            </a:r>
            <a:r>
              <a:rPr lang="zh-TW" altLang="en-US" dirty="0"/>
              <a:t>等 </a:t>
            </a:r>
            <a:r>
              <a:rPr lang="en-US" altLang="zh-TW" dirty="0"/>
              <a:t>Linux </a:t>
            </a:r>
            <a:r>
              <a:rPr lang="zh-TW" altLang="en-US" dirty="0"/>
              <a:t>發行版。</a:t>
            </a:r>
          </a:p>
          <a:p>
            <a:endParaRPr lang="zh-TW" altLang="en-US" dirty="0"/>
          </a:p>
          <a:p>
            <a:r>
              <a:rPr lang="zh-TW" altLang="en-US" dirty="0"/>
              <a:t>可以使用 </a:t>
            </a:r>
            <a:r>
              <a:rPr lang="en-US" altLang="zh-TW" dirty="0"/>
              <a:t>Linux </a:t>
            </a:r>
            <a:r>
              <a:rPr lang="zh-TW" altLang="en-US" dirty="0"/>
              <a:t>的命令（如 </a:t>
            </a:r>
            <a:r>
              <a:rPr lang="en-US" altLang="zh-TW" dirty="0"/>
              <a:t>bash, grep, curl, apt install </a:t>
            </a:r>
            <a:r>
              <a:rPr lang="zh-TW" altLang="en-US" dirty="0"/>
              <a:t>等）。</a:t>
            </a:r>
          </a:p>
          <a:p>
            <a:endParaRPr lang="zh-TW" altLang="en-US" dirty="0"/>
          </a:p>
          <a:p>
            <a:r>
              <a:rPr lang="zh-TW" altLang="en-US" dirty="0"/>
              <a:t>能直接在 </a:t>
            </a:r>
            <a:r>
              <a:rPr lang="en-US" altLang="zh-TW" dirty="0"/>
              <a:t>Windows </a:t>
            </a:r>
            <a:r>
              <a:rPr lang="zh-TW" altLang="en-US" dirty="0"/>
              <a:t>的 </a:t>
            </a:r>
            <a:r>
              <a:rPr lang="en-US" altLang="zh-TW" dirty="0"/>
              <a:t>VS Code</a:t>
            </a:r>
            <a:r>
              <a:rPr lang="zh-TW" altLang="en-US" dirty="0"/>
              <a:t>、</a:t>
            </a:r>
            <a:r>
              <a:rPr lang="en-US" altLang="zh-TW" dirty="0"/>
              <a:t>Docker Desktop </a:t>
            </a:r>
            <a:r>
              <a:rPr lang="zh-TW" altLang="en-US" dirty="0"/>
              <a:t>等工具中使用。</a:t>
            </a:r>
          </a:p>
          <a:p>
            <a:endParaRPr lang="zh-TW" altLang="en-US" dirty="0"/>
          </a:p>
          <a:p>
            <a:r>
              <a:rPr lang="zh-TW" altLang="en-US" dirty="0"/>
              <a:t>可以讓 </a:t>
            </a:r>
            <a:r>
              <a:rPr lang="en-US" altLang="zh-TW" dirty="0"/>
              <a:t>Windows </a:t>
            </a:r>
            <a:r>
              <a:rPr lang="zh-TW" altLang="en-US" dirty="0"/>
              <a:t>和 </a:t>
            </a:r>
            <a:r>
              <a:rPr lang="en-US" altLang="zh-TW" dirty="0"/>
              <a:t>Linux </a:t>
            </a:r>
            <a:r>
              <a:rPr lang="zh-TW" altLang="en-US" dirty="0"/>
              <a:t>共用檔案與網路。</a:t>
            </a:r>
          </a:p>
        </p:txBody>
      </p:sp>
      <p:pic>
        <p:nvPicPr>
          <p:cNvPr id="4" name="圖片 3" descr="Snipaste_2025-11-05_08-57-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745" y="3310255"/>
            <a:ext cx="3605530" cy="2676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Docker </a:t>
            </a:r>
            <a:r>
              <a:rPr dirty="0" err="1" smtClean="0"/>
              <a:t>是什麼</a:t>
            </a:r>
            <a:r>
              <a:rPr dirty="0" smtClean="0"/>
              <a:t>？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90073"/>
            <a:ext cx="8866161" cy="4293477"/>
          </a:xfrm>
        </p:spPr>
        <p:txBody>
          <a:bodyPr>
            <a:normAutofit/>
          </a:bodyPr>
          <a:lstStyle/>
          <a:p>
            <a:pPr algn="l"/>
            <a:r>
              <a:rPr dirty="0"/>
              <a:t>Docker </a:t>
            </a:r>
            <a:r>
              <a:rPr dirty="0" err="1"/>
              <a:t>是一款開源軟體平臺，專為快速建置、測試及部署應用程式而設計</a:t>
            </a:r>
            <a:r>
              <a:rPr dirty="0"/>
              <a:t>。</a:t>
            </a:r>
          </a:p>
          <a:p>
            <a:pPr lvl="1"/>
            <a:r>
              <a:rPr dirty="0" err="1" smtClean="0"/>
              <a:t>它的核心理念是</a:t>
            </a:r>
            <a:r>
              <a:rPr dirty="0" smtClean="0"/>
              <a:t>「</a:t>
            </a:r>
            <a:r>
              <a:rPr lang="zh-TW" altLang="en-US" dirty="0"/>
              <a:t>在任何地方建置並部署任何應用程式</a:t>
            </a:r>
            <a:r>
              <a:rPr dirty="0" smtClean="0"/>
              <a:t>」，</a:t>
            </a:r>
            <a:r>
              <a:rPr dirty="0" err="1" smtClean="0"/>
              <a:t>旨在幫助開發者在不同的虛擬環境中進行開發和管理應用程式</a:t>
            </a:r>
            <a:r>
              <a:rPr dirty="0" smtClean="0"/>
              <a:t>。</a:t>
            </a:r>
          </a:p>
          <a:p>
            <a:pPr lvl="1" algn="l"/>
            <a:r>
              <a:rPr dirty="0" smtClean="0"/>
              <a:t>Docker </a:t>
            </a:r>
            <a:r>
              <a:rPr dirty="0" err="1" smtClean="0"/>
              <a:t>將應用程式及其依賴封裝為標準化的單位，稱為容器，這樣可以保證在不同環境中的一致性運行</a:t>
            </a:r>
            <a:r>
              <a:rPr dirty="0" smtClean="0"/>
              <a:t>。</a:t>
            </a:r>
          </a:p>
          <a:p>
            <a:pPr algn="l"/>
            <a:r>
              <a:rPr dirty="0" smtClean="0"/>
              <a:t>Docker </a:t>
            </a:r>
            <a:r>
              <a:rPr dirty="0" err="1"/>
              <a:t>使用</a:t>
            </a:r>
            <a:r>
              <a:rPr dirty="0"/>
              <a:t> Google </a:t>
            </a:r>
            <a:r>
              <a:rPr dirty="0" err="1"/>
              <a:t>發展的</a:t>
            </a:r>
            <a:r>
              <a:rPr dirty="0"/>
              <a:t> Go </a:t>
            </a:r>
            <a:r>
              <a:rPr dirty="0" err="1"/>
              <a:t>語言實現，提供了一種輕量級的虛擬化技術</a:t>
            </a:r>
            <a:r>
              <a:rPr dirty="0"/>
              <a:t>。</a:t>
            </a:r>
          </a:p>
          <a:p>
            <a:pPr lvl="1" algn="l"/>
            <a:r>
              <a:rPr dirty="0" err="1"/>
              <a:t>每個容器可視為一個輕量級的虛擬環境，能夠快速啟動，資源消耗也相對較低，提升了運行效率</a:t>
            </a:r>
            <a:r>
              <a:rPr dirty="0"/>
              <a:t>。</a:t>
            </a:r>
          </a:p>
          <a:p>
            <a:pPr algn="l"/>
            <a:r>
              <a:rPr dirty="0"/>
              <a:t>Docker </a:t>
            </a:r>
            <a:r>
              <a:rPr dirty="0" err="1"/>
              <a:t>不僅限於</a:t>
            </a:r>
            <a:r>
              <a:rPr dirty="0"/>
              <a:t> Linux </a:t>
            </a:r>
            <a:r>
              <a:rPr dirty="0" err="1"/>
              <a:t>環境，也支援</a:t>
            </a:r>
            <a:r>
              <a:rPr dirty="0"/>
              <a:t> Windows 和 </a:t>
            </a:r>
            <a:r>
              <a:rPr dirty="0" err="1"/>
              <a:t>macOS</a:t>
            </a:r>
            <a:r>
              <a:rPr dirty="0"/>
              <a:t> </a:t>
            </a:r>
            <a:r>
              <a:rPr dirty="0" err="1"/>
              <a:t>系統</a:t>
            </a:r>
            <a:r>
              <a:rPr dirty="0"/>
              <a:t>。</a:t>
            </a:r>
          </a:p>
          <a:p>
            <a:pPr lvl="1" algn="l"/>
            <a:r>
              <a:rPr dirty="0"/>
              <a:t>在 Windows </a:t>
            </a:r>
            <a:r>
              <a:rPr dirty="0" err="1"/>
              <a:t>上，Docker</a:t>
            </a:r>
            <a:r>
              <a:rPr dirty="0"/>
              <a:t> </a:t>
            </a:r>
            <a:r>
              <a:rPr dirty="0" err="1"/>
              <a:t>可以透過</a:t>
            </a:r>
            <a:r>
              <a:rPr dirty="0"/>
              <a:t> Hyper-V </a:t>
            </a:r>
            <a:r>
              <a:rPr lang="en-US" altLang="zh-TW" dirty="0" smtClean="0"/>
              <a:t>(</a:t>
            </a:r>
            <a:r>
              <a:rPr lang="zh-TW" altLang="en-US" dirty="0" smtClean="0"/>
              <a:t>現在</a:t>
            </a:r>
            <a:r>
              <a:rPr lang="en-US" altLang="zh-TW" dirty="0" smtClean="0"/>
              <a:t>win11</a:t>
            </a:r>
            <a:r>
              <a:rPr lang="zh-TW" altLang="en-US" dirty="0" smtClean="0"/>
              <a:t> 提倡使用</a:t>
            </a:r>
            <a:r>
              <a:rPr lang="en-US" altLang="zh-TW" dirty="0" smtClean="0"/>
              <a:t>WSL2)</a:t>
            </a:r>
            <a:r>
              <a:rPr dirty="0" err="1" smtClean="0"/>
              <a:t>技術運行</a:t>
            </a:r>
            <a:r>
              <a:rPr dirty="0" smtClean="0"/>
              <a:t> </a:t>
            </a:r>
            <a:r>
              <a:rPr dirty="0"/>
              <a:t>Linux </a:t>
            </a:r>
            <a:r>
              <a:rPr dirty="0" err="1"/>
              <a:t>容器，並且提供了</a:t>
            </a:r>
            <a:r>
              <a:rPr dirty="0"/>
              <a:t> Docker Desktop </a:t>
            </a:r>
            <a:r>
              <a:rPr dirty="0" err="1"/>
              <a:t>來簡化開發者的使用體驗</a:t>
            </a:r>
            <a:r>
              <a:rPr dirty="0"/>
              <a:t>。</a:t>
            </a:r>
          </a:p>
          <a:p>
            <a:pPr lvl="1" algn="l"/>
            <a:r>
              <a:rPr dirty="0" err="1"/>
              <a:t>此外，Docker</a:t>
            </a:r>
            <a:r>
              <a:rPr dirty="0"/>
              <a:t> </a:t>
            </a:r>
            <a:r>
              <a:rPr dirty="0" err="1"/>
              <a:t>企業版（Docker</a:t>
            </a:r>
            <a:r>
              <a:rPr dirty="0"/>
              <a:t> </a:t>
            </a:r>
            <a:r>
              <a:rPr dirty="0" err="1"/>
              <a:t>EE）專為企業環境設計，提供額外的安全性和支援</a:t>
            </a:r>
            <a:r>
              <a:rPr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WSL2</a:t>
            </a:r>
            <a:r>
              <a:rPr lang="zh-TW" altLang="en-US" dirty="0" smtClean="0"/>
              <a:t>簡單使用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984" y="2147889"/>
            <a:ext cx="8596668" cy="3880773"/>
          </a:xfrm>
        </p:spPr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1.</a:t>
            </a:r>
            <a:r>
              <a:rPr lang="zh-TW" altLang="en-US" dirty="0" smtClean="0"/>
              <a:t>在 </a:t>
            </a:r>
            <a:r>
              <a:rPr lang="en-US" altLang="zh-TW" dirty="0" err="1"/>
              <a:t>powershell</a:t>
            </a:r>
            <a:r>
              <a:rPr lang="zh-TW" altLang="en-US" dirty="0"/>
              <a:t> </a:t>
            </a:r>
            <a:r>
              <a:rPr lang="zh-TW" altLang="en-US" dirty="0" smtClean="0"/>
              <a:t>輸入</a:t>
            </a:r>
            <a:r>
              <a:rPr lang="en-US" altLang="zh-TW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wsl</a:t>
            </a:r>
            <a:r>
              <a:rPr lang="en-US" altLang="zh-TW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-d Ubuntu-24.04</a:t>
            </a:r>
            <a:r>
              <a:rPr lang="zh-TW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TW" altLang="en-US" dirty="0" smtClean="0"/>
              <a:t>會顯示失敗</a:t>
            </a:r>
          </a:p>
          <a:p>
            <a:r>
              <a:rPr lang="zh-TW" altLang="en-US" dirty="0" smtClean="0">
                <a:sym typeface="+mn-ea"/>
              </a:rPr>
              <a:t>步驟</a:t>
            </a:r>
            <a:r>
              <a:rPr lang="en-US" altLang="zh-TW" dirty="0" smtClean="0">
                <a:sym typeface="+mn-ea"/>
              </a:rPr>
              <a:t>2.</a:t>
            </a:r>
            <a:r>
              <a:rPr lang="zh-TW" altLang="en-US" dirty="0" smtClean="0"/>
              <a:t>輸入</a:t>
            </a:r>
            <a:r>
              <a:rPr lang="en-US" altLang="zh-TW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wsl</a:t>
            </a:r>
            <a:r>
              <a:rPr lang="en-US" altLang="zh-TW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--list</a:t>
            </a:r>
            <a:r>
              <a:rPr lang="en-US" altLang="zh-TW" dirty="0">
                <a:sym typeface="+mn-ea"/>
              </a:rPr>
              <a:t> </a:t>
            </a:r>
            <a:r>
              <a:rPr lang="zh-TW" altLang="en-US" dirty="0">
                <a:sym typeface="+mn-ea"/>
              </a:rPr>
              <a:t>查看目前主機的運行版有哪些</a:t>
            </a:r>
          </a:p>
          <a:p>
            <a:r>
              <a:rPr lang="zh-TW" altLang="en-US" dirty="0" smtClean="0">
                <a:sym typeface="+mn-ea"/>
              </a:rPr>
              <a:t>步驟</a:t>
            </a:r>
            <a:r>
              <a:rPr lang="en-US" altLang="zh-TW" dirty="0" smtClean="0">
                <a:sym typeface="+mn-ea"/>
              </a:rPr>
              <a:t>3.</a:t>
            </a:r>
            <a:r>
              <a:rPr lang="zh-TW" altLang="en-US" dirty="0"/>
              <a:t>在 </a:t>
            </a:r>
            <a:r>
              <a:rPr lang="en-US" altLang="zh-TW" dirty="0" err="1"/>
              <a:t>powershell</a:t>
            </a:r>
            <a:r>
              <a:rPr lang="zh-TW" altLang="en-US" dirty="0"/>
              <a:t> 輸入</a:t>
            </a:r>
            <a:r>
              <a:rPr lang="en-US" altLang="zh-TW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wsl</a:t>
            </a:r>
            <a:r>
              <a:rPr lang="en-US" altLang="zh-TW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--install -d Ubuntu-24.04</a:t>
            </a:r>
            <a:r>
              <a:rPr lang="en-US" altLang="zh-TW" dirty="0"/>
              <a:t> </a:t>
            </a:r>
            <a:r>
              <a:rPr lang="zh-TW" altLang="en-US" dirty="0" smtClean="0"/>
              <a:t> 安裝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發行版</a:t>
            </a:r>
            <a:endParaRPr lang="en-US" altLang="zh-TW" dirty="0" smtClean="0"/>
          </a:p>
          <a:p>
            <a:r>
              <a:rPr lang="zh-TW" altLang="en-US" dirty="0" smtClean="0">
                <a:sym typeface="+mn-ea"/>
              </a:rPr>
              <a:t>步驟</a:t>
            </a:r>
            <a:r>
              <a:rPr lang="en-US" altLang="zh-TW" dirty="0" smtClean="0">
                <a:sym typeface="+mn-ea"/>
              </a:rPr>
              <a:t>4.</a:t>
            </a:r>
            <a:r>
              <a:rPr lang="zh-TW" altLang="en-US" dirty="0"/>
              <a:t>再輸入</a:t>
            </a:r>
            <a:r>
              <a:rPr lang="zh-TW" altLang="en-US" dirty="0" smtClean="0"/>
              <a:t>一次</a:t>
            </a:r>
            <a:r>
              <a:rPr lang="en-US" altLang="zh-TW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wsl</a:t>
            </a:r>
            <a:r>
              <a:rPr lang="en-US" altLang="zh-TW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-d Ubuntu-24.04</a:t>
            </a:r>
            <a:r>
              <a:rPr lang="en-US" altLang="zh-TW" dirty="0"/>
              <a:t> </a:t>
            </a:r>
            <a:r>
              <a:rPr lang="zh-TW" altLang="en-US" dirty="0" smtClean="0"/>
              <a:t>即可在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環境是操作</a:t>
            </a:r>
            <a:r>
              <a:rPr lang="en-US" altLang="zh-TW" dirty="0" smtClean="0"/>
              <a:t>Ubuntu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>
                <a:sym typeface="+mn-ea"/>
              </a:rPr>
              <a:t>步驟</a:t>
            </a:r>
            <a:r>
              <a:rPr lang="en-US" altLang="zh-TW" dirty="0" smtClean="0">
                <a:sym typeface="+mn-ea"/>
              </a:rPr>
              <a:t>5.</a:t>
            </a:r>
            <a:r>
              <a:rPr lang="zh-TW" altLang="en-US" dirty="0" smtClean="0"/>
              <a:t>輸入</a:t>
            </a:r>
            <a:r>
              <a:rPr lang="en-US" altLang="zh-TW" dirty="0" err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wsl</a:t>
            </a:r>
            <a:r>
              <a:rPr lang="en-US" altLang="zh-TW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--set-default </a:t>
            </a:r>
            <a:r>
              <a:rPr lang="en-US" altLang="zh-TW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Ubuntu-24.04</a:t>
            </a:r>
            <a:r>
              <a:rPr lang="zh-TW" altLang="en-US" dirty="0" smtClean="0"/>
              <a:t> 接著輸入</a:t>
            </a:r>
            <a:r>
              <a:rPr lang="en-US" altLang="zh-TW" dirty="0" err="1" smtClean="0"/>
              <a:t>wsl</a:t>
            </a:r>
            <a:r>
              <a:rPr lang="en-US" altLang="zh-TW" dirty="0" smtClean="0"/>
              <a:t> </a:t>
            </a:r>
            <a:r>
              <a:rPr lang="zh-TW" altLang="en-US" dirty="0" smtClean="0"/>
              <a:t>即可預設就是</a:t>
            </a:r>
            <a:r>
              <a:rPr lang="en-US" altLang="zh-TW" dirty="0" err="1" smtClean="0"/>
              <a:t>ubuntu</a:t>
            </a:r>
            <a:r>
              <a:rPr lang="zh-TW" altLang="en-US" dirty="0" smtClean="0"/>
              <a:t>進入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lang="zh-TW" altLang="en-US" dirty="0">
                <a:sym typeface="+mn-ea"/>
              </a:rPr>
              <a:t>分散式架構與集中式架構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TW"/>
              <a:t>集中式架構</a:t>
            </a:r>
            <a:r>
              <a:rPr lang="en-US" altLang="zh-TW"/>
              <a:t>:</a:t>
            </a:r>
            <a:r>
              <a:rPr lang="zh-TW" altLang="en-US"/>
              <a:t>傳統小公司案子的網站專案在正式站環境都會只放到一台主機，如果流量爆炸，只能選擇對那一台主機做硬碟的升級，這就做垂直擴展</a:t>
            </a:r>
          </a:p>
          <a:p>
            <a:pPr algn="l"/>
            <a:r>
              <a:rPr lang="zh-TW"/>
              <a:t>優點</a:t>
            </a:r>
            <a:r>
              <a:rPr lang="en-US" altLang="zh-TW"/>
              <a:t>:</a:t>
            </a:r>
            <a:r>
              <a:rPr lang="zh-TW" altLang="en-US"/>
              <a:t>好維護</a:t>
            </a:r>
            <a:r>
              <a:rPr lang="en-US" altLang="zh-TW"/>
              <a:t> </a:t>
            </a:r>
            <a:r>
              <a:rPr lang="zh-TW" altLang="en-US"/>
              <a:t>因為只有一台主機</a:t>
            </a:r>
          </a:p>
          <a:p>
            <a:pPr algn="l"/>
            <a:r>
              <a:rPr lang="zh-TW" altLang="en-US"/>
              <a:t>缺點</a:t>
            </a:r>
            <a:r>
              <a:rPr lang="en-US" altLang="zh-TW"/>
              <a:t>:</a:t>
            </a:r>
            <a:r>
              <a:rPr lang="zh-TW" altLang="en-US"/>
              <a:t>這台主機只要壞掉</a:t>
            </a:r>
            <a:r>
              <a:rPr lang="en-US" altLang="zh-TW"/>
              <a:t> </a:t>
            </a:r>
            <a:r>
              <a:rPr lang="zh-TW" altLang="en-US"/>
              <a:t>就掰了</a:t>
            </a:r>
          </a:p>
          <a:p>
            <a:pPr algn="l"/>
            <a:endParaRPr lang="zh-TW"/>
          </a:p>
          <a:p>
            <a:pPr algn="l"/>
            <a:r>
              <a:rPr lang="zh-TW"/>
              <a:t>分散式架構 就是網站專案部屬到多台主機，</a:t>
            </a:r>
            <a:r>
              <a:rPr lang="zh-TW" altLang="en-US"/>
              <a:t>達到流量分流</a:t>
            </a:r>
            <a:r>
              <a:rPr lang="zh-TW">
                <a:sym typeface="+mn-ea"/>
              </a:rPr>
              <a:t>，</a:t>
            </a:r>
            <a:r>
              <a:rPr lang="zh-TW" altLang="en-US"/>
              <a:t>減少單一主機的壓力</a:t>
            </a:r>
          </a:p>
          <a:p>
            <a:pPr algn="l"/>
            <a:r>
              <a:rPr lang="zh-TW" altLang="en-US"/>
              <a:t>有些雲端商還會做節流，流量多幫你增加主機，流量少幫你自動減少主機</a:t>
            </a:r>
          </a:p>
          <a:p>
            <a:pPr algn="l"/>
            <a:r>
              <a:rPr lang="zh-TW" altLang="en-US"/>
              <a:t>優點</a:t>
            </a:r>
            <a:r>
              <a:rPr lang="en-US" altLang="zh-TW"/>
              <a:t>:</a:t>
            </a:r>
            <a:r>
              <a:rPr lang="zh-TW" altLang="en-US"/>
              <a:t>一台主機壞了也沒關係</a:t>
            </a:r>
            <a:r>
              <a:rPr lang="en-US" altLang="zh-TW"/>
              <a:t> </a:t>
            </a:r>
            <a:r>
              <a:rPr lang="zh-TW" altLang="en-US"/>
              <a:t>後面還有好幾台主機可以撐住</a:t>
            </a:r>
          </a:p>
          <a:p>
            <a:pPr algn="l"/>
            <a:r>
              <a:rPr lang="zh-TW" altLang="en-US"/>
              <a:t>缺點</a:t>
            </a:r>
            <a:r>
              <a:rPr lang="en-US" altLang="zh-TW"/>
              <a:t>:</a:t>
            </a:r>
            <a:r>
              <a:rPr lang="zh-TW" altLang="en-US"/>
              <a:t>維護機器和部屬專案的時候比較麻煩，因為有很多台</a:t>
            </a:r>
          </a:p>
        </p:txBody>
      </p:sp>
      <p:pic>
        <p:nvPicPr>
          <p:cNvPr id="4" name="圖片 3" descr="Snipaste_2025-11-05_09-00-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575" y="2599055"/>
            <a:ext cx="3197860" cy="1000125"/>
          </a:xfrm>
          <a:prstGeom prst="rect">
            <a:avLst/>
          </a:prstGeom>
        </p:spPr>
      </p:pic>
      <p:pic>
        <p:nvPicPr>
          <p:cNvPr id="5" name="圖片 4" descr="Snipaste_2025-11-05_09-02-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385" y="4674235"/>
            <a:ext cx="2630170" cy="1700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lang="zh-TW" altLang="en-US" dirty="0">
                <a:sym typeface="+mn-ea"/>
              </a:rPr>
              <a:t>分散式架構與集中式架構</a:t>
            </a:r>
            <a:r>
              <a:rPr lang="en-US" altLang="zh-TW" dirty="0">
                <a:sym typeface="+mn-ea"/>
              </a:rPr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TW" altLang="en-US"/>
              <a:t>而因為容器化的特點 一致性 可攜性 所以說當你的網站專案做好打包成</a:t>
            </a:r>
            <a:r>
              <a:rPr lang="en-US" altLang="zh-TW"/>
              <a:t>image</a:t>
            </a:r>
            <a:br>
              <a:rPr lang="en-US" altLang="zh-TW"/>
            </a:br>
            <a:r>
              <a:rPr lang="zh-TW" altLang="en-US"/>
              <a:t>放在任何一台主機都可以順利跑起來，所以對於分散式架構來說，</a:t>
            </a:r>
            <a:br>
              <a:rPr lang="zh-TW" altLang="en-US"/>
            </a:br>
            <a:r>
              <a:rPr lang="zh-TW" altLang="en-US"/>
              <a:t>容器化部屬是最適合的部屬方案。</a:t>
            </a:r>
          </a:p>
          <a:p>
            <a:pPr algn="l"/>
            <a:endParaRPr lang="zh-TW" altLang="en-US"/>
          </a:p>
          <a:p>
            <a:pPr algn="l"/>
            <a:r>
              <a:rPr lang="zh-TW" altLang="en-US"/>
              <a:t>因為假設你的分散式架構有</a:t>
            </a:r>
            <a:r>
              <a:rPr lang="en-US" altLang="zh-TW"/>
              <a:t>20</a:t>
            </a:r>
            <a:r>
              <a:rPr lang="zh-TW" altLang="en-US"/>
              <a:t>台主機，你用傳統部屬，結果某幾台環境有問題導致你的程式跑不起來，在那邊偵錯可是很可怕的，如果遇到分散式架構的公司但是是使用傳統部屬，也許可以提議公司是否可以做到部屬優化</a:t>
            </a:r>
          </a:p>
        </p:txBody>
      </p:sp>
      <p:pic>
        <p:nvPicPr>
          <p:cNvPr id="4" name="圖片 3" descr="Snipaste_2025-11-05_09-03-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165" y="4301490"/>
            <a:ext cx="3703955" cy="2178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Docker Pull </a:t>
            </a:r>
            <a:r>
              <a:rPr dirty="0" err="1"/>
              <a:t>指令</a:t>
            </a:r>
            <a:r>
              <a:rPr lang="en-US" dirty="0" err="1"/>
              <a:t>(1)</a:t>
            </a:r>
            <a:r>
              <a:rPr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b="1" dirty="0" err="1"/>
              <a:t>功能介紹</a:t>
            </a:r>
            <a:r>
              <a:rPr dirty="0" err="1"/>
              <a:t>：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docker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pull</a:t>
            </a:r>
            <a:r>
              <a:rPr dirty="0"/>
              <a:t> </a:t>
            </a:r>
            <a:r>
              <a:rPr dirty="0" err="1"/>
              <a:t>指令用於從</a:t>
            </a:r>
            <a:r>
              <a:rPr dirty="0"/>
              <a:t> Docker Hub </a:t>
            </a:r>
            <a:r>
              <a:rPr dirty="0" err="1"/>
              <a:t>下載映像檔。這是開始使用</a:t>
            </a:r>
            <a:r>
              <a:rPr dirty="0"/>
              <a:t> Docker </a:t>
            </a:r>
            <a:r>
              <a:rPr dirty="0" err="1"/>
              <a:t>的第一步</a:t>
            </a:r>
            <a:r>
              <a:rPr dirty="0"/>
              <a:t>。</a:t>
            </a:r>
          </a:p>
          <a:p>
            <a:r>
              <a:rPr lang="en-US" altLang="zh-TW" dirty="0" err="1" smtClean="0"/>
              <a:t>docker</a:t>
            </a:r>
            <a:r>
              <a:rPr lang="en-US" altLang="zh-TW" dirty="0" smtClean="0"/>
              <a:t> </a:t>
            </a:r>
            <a:r>
              <a:rPr lang="en-US" altLang="zh-TW" dirty="0"/>
              <a:t>pull [</a:t>
            </a:r>
            <a:r>
              <a:rPr lang="en-US" altLang="zh-TW" dirty="0" err="1" smtClean="0"/>
              <a:t>imagename</a:t>
            </a:r>
            <a:r>
              <a:rPr lang="en-US" altLang="zh-TW" dirty="0" smtClean="0"/>
              <a:t>]:tag </a:t>
            </a:r>
            <a:r>
              <a:rPr lang="zh-TW" altLang="zh-TW" dirty="0"/>
              <a:t>這個指令的用途</a:t>
            </a:r>
          </a:p>
          <a:p>
            <a:r>
              <a:rPr lang="zh-TW" altLang="zh-TW" dirty="0"/>
              <a:t>拉取</a:t>
            </a:r>
            <a:r>
              <a:rPr lang="en-US" altLang="zh-TW" dirty="0"/>
              <a:t>image</a:t>
            </a:r>
            <a:r>
              <a:rPr lang="zh-TW" altLang="zh-TW" dirty="0"/>
              <a:t>到本機</a:t>
            </a:r>
            <a:r>
              <a:rPr lang="zh-TW" altLang="zh-TW" dirty="0" smtClean="0"/>
              <a:t>下來</a:t>
            </a:r>
            <a:endParaRPr lang="zh-TW" altLang="zh-TW" dirty="0"/>
          </a:p>
          <a:p>
            <a:r>
              <a:rPr lang="zh-TW" altLang="zh-TW" dirty="0"/>
              <a:t>如果不輸入</a:t>
            </a:r>
            <a:r>
              <a:rPr lang="en-US" altLang="zh-TW" dirty="0"/>
              <a:t>tag </a:t>
            </a:r>
            <a:r>
              <a:rPr lang="zh-TW" altLang="zh-TW" dirty="0"/>
              <a:t>默認就是拉取最新的版本</a:t>
            </a:r>
            <a:r>
              <a:rPr lang="zh-TW" altLang="zh-TW" dirty="0" smtClean="0"/>
              <a:t>下來</a:t>
            </a:r>
            <a:endParaRPr lang="en-US" altLang="zh-TW" dirty="0"/>
          </a:p>
          <a:p>
            <a:r>
              <a:rPr lang="zh-TW" altLang="en-US" b="1" dirty="0"/>
              <a:t>注意事項</a:t>
            </a:r>
            <a:r>
              <a:rPr lang="zh-TW" altLang="en-US" dirty="0"/>
              <a:t>：建議在實務上明確指定版本號，如 </a:t>
            </a:r>
            <a:r>
              <a:rPr lang="en-US" altLang="zh-TW" dirty="0" err="1"/>
              <a:t>docker</a:t>
            </a:r>
            <a:r>
              <a:rPr lang="zh-TW" altLang="en-US" dirty="0"/>
              <a:t> </a:t>
            </a:r>
            <a:r>
              <a:rPr lang="en-US" altLang="zh-TW" dirty="0"/>
              <a:t>pull </a:t>
            </a:r>
            <a:r>
              <a:rPr lang="en-US" altLang="zh-TW" dirty="0">
                <a:sym typeface="+mn-ea"/>
              </a:rPr>
              <a:t>[</a:t>
            </a:r>
            <a:r>
              <a:rPr lang="en-US" altLang="zh-TW" dirty="0" err="1" smtClean="0">
                <a:sym typeface="+mn-ea"/>
              </a:rPr>
              <a:t>imagename</a:t>
            </a:r>
            <a:r>
              <a:rPr lang="en-US" altLang="zh-TW" dirty="0" smtClean="0">
                <a:sym typeface="+mn-ea"/>
              </a:rPr>
              <a:t>]</a:t>
            </a:r>
            <a:r>
              <a:rPr lang="zh-TW" altLang="en-US" dirty="0"/>
              <a:t>：</a:t>
            </a:r>
            <a:r>
              <a:rPr lang="en-US" altLang="zh-TW" dirty="0"/>
              <a:t>1.28</a:t>
            </a:r>
            <a:r>
              <a:rPr lang="zh-TW" altLang="en-US" dirty="0"/>
              <a:t>，以避免版本升級帶來的問題，確保環境一致性。</a:t>
            </a:r>
          </a:p>
          <a:p>
            <a:endParaRPr lang="zh-TW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8581" y="640336"/>
            <a:ext cx="8596668" cy="1320800"/>
          </a:xfrm>
        </p:spPr>
        <p:txBody>
          <a:bodyPr/>
          <a:lstStyle/>
          <a:p>
            <a:r>
              <a:rPr lang="en-US" altLang="zh-TW" dirty="0"/>
              <a:t>Docker Pull </a:t>
            </a:r>
            <a:r>
              <a:rPr lang="zh-TW" altLang="en-US" dirty="0" smtClean="0"/>
              <a:t>指令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385" y="3000652"/>
            <a:ext cx="7755138" cy="36898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8581" y="1488308"/>
            <a:ext cx="8225941" cy="120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 smtClean="0"/>
              <a:t>在</a:t>
            </a:r>
            <a:r>
              <a:rPr lang="en-US" altLang="zh-TW" dirty="0"/>
              <a:t>https://hub.docker.com/ </a:t>
            </a:r>
            <a:r>
              <a:rPr lang="zh-TW" altLang="zh-TW" dirty="0"/>
              <a:t>搜尋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vsn80395/</a:t>
            </a:r>
            <a:r>
              <a:rPr lang="en-US" altLang="zh-TW" dirty="0" err="1" smtClean="0"/>
              <a:t>hiahagowork</a:t>
            </a:r>
            <a:r>
              <a:rPr lang="en-US" altLang="zh-TW" dirty="0" smtClean="0"/>
              <a:t>-web</a:t>
            </a:r>
          </a:p>
          <a:p>
            <a:r>
              <a:rPr lang="zh-TW" altLang="en-US" dirty="0"/>
              <a:t>接著</a:t>
            </a:r>
            <a:r>
              <a:rPr lang="zh-TW" altLang="en-US" dirty="0" smtClean="0"/>
              <a:t>在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輸入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 smtClean="0"/>
              <a:t>docker</a:t>
            </a:r>
            <a:r>
              <a:rPr lang="en-US" altLang="zh-TW" dirty="0" smtClean="0"/>
              <a:t> </a:t>
            </a:r>
            <a:r>
              <a:rPr lang="en-US" altLang="zh-TW" dirty="0"/>
              <a:t>pull </a:t>
            </a:r>
            <a:r>
              <a:rPr lang="en-US" altLang="zh-TW" dirty="0" smtClean="0"/>
              <a:t>vsn80395/</a:t>
            </a:r>
            <a:r>
              <a:rPr lang="en-US" altLang="zh-TW" dirty="0" err="1" smtClean="0"/>
              <a:t>hiahagowork</a:t>
            </a:r>
            <a:r>
              <a:rPr lang="en-US" altLang="zh-TW" dirty="0" smtClean="0"/>
              <a:t>-web:v1.0.0  </a:t>
            </a:r>
            <a:r>
              <a:rPr lang="zh-TW" altLang="en-US" dirty="0" smtClean="0"/>
              <a:t>下載到本機</a:t>
            </a:r>
            <a:endParaRPr lang="zh-TW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Docker Images </a:t>
            </a:r>
            <a:r>
              <a:rPr dirty="0" err="1"/>
              <a:t>指令</a:t>
            </a:r>
            <a:r>
              <a:rPr lang="en-US" dirty="0"/>
              <a:t>(</a:t>
            </a:r>
            <a:r>
              <a:rPr dirty="0"/>
              <a:t>1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b="1" dirty="0" err="1"/>
              <a:t>查看映像檔</a:t>
            </a:r>
            <a:r>
              <a:rPr dirty="0" err="1"/>
              <a:t>：使用</a:t>
            </a:r>
            <a:r>
              <a:rPr dirty="0"/>
              <a:t> </a:t>
            </a:r>
            <a:r>
              <a:rPr dirty="0" err="1"/>
              <a:t>docker</a:t>
            </a:r>
            <a:r>
              <a:rPr dirty="0"/>
              <a:t> images </a:t>
            </a:r>
            <a:r>
              <a:rPr dirty="0" err="1"/>
              <a:t>指令可以列出本機的所有映像檔，顯示名稱、版本、ID</a:t>
            </a:r>
            <a:r>
              <a:rPr dirty="0"/>
              <a:t> </a:t>
            </a:r>
            <a:r>
              <a:rPr dirty="0" err="1"/>
              <a:t>等資訊</a:t>
            </a:r>
            <a:r>
              <a:rPr dirty="0"/>
              <a:t>。</a:t>
            </a:r>
          </a:p>
          <a:p>
            <a:pPr algn="l"/>
            <a:r>
              <a:rPr b="1" dirty="0" err="1"/>
              <a:t>信息解析</a:t>
            </a:r>
            <a:r>
              <a:rPr dirty="0"/>
              <a:t>：</a:t>
            </a:r>
          </a:p>
          <a:p>
            <a:pPr lvl="1" algn="l"/>
            <a:r>
              <a:rPr b="1" dirty="0" err="1"/>
              <a:t>Repository</a:t>
            </a:r>
            <a:r>
              <a:rPr dirty="0" err="1"/>
              <a:t>：映像檔名稱</a:t>
            </a:r>
            <a:r>
              <a:rPr dirty="0"/>
              <a:t>。</a:t>
            </a:r>
          </a:p>
          <a:p>
            <a:pPr lvl="1" algn="l"/>
            <a:r>
              <a:rPr b="1" dirty="0" err="1"/>
              <a:t>Tag</a:t>
            </a:r>
            <a:r>
              <a:rPr dirty="0" err="1"/>
              <a:t>：版本號</a:t>
            </a:r>
            <a:r>
              <a:rPr dirty="0"/>
              <a:t>。</a:t>
            </a:r>
          </a:p>
          <a:p>
            <a:pPr lvl="1" algn="l"/>
            <a:r>
              <a:rPr b="1" dirty="0"/>
              <a:t>Image </a:t>
            </a:r>
            <a:r>
              <a:rPr b="1" dirty="0" err="1"/>
              <a:t>ID</a:t>
            </a:r>
            <a:r>
              <a:rPr dirty="0" err="1"/>
              <a:t>：唯一識別碼</a:t>
            </a:r>
            <a:r>
              <a:rPr dirty="0"/>
              <a:t>。</a:t>
            </a:r>
          </a:p>
          <a:p>
            <a:pPr algn="l"/>
            <a:r>
              <a:rPr b="1" dirty="0" err="1"/>
              <a:t>實務應用</a:t>
            </a:r>
            <a:r>
              <a:rPr dirty="0" err="1"/>
              <a:t>：瞭解如何有效管理映像檔，刪除不必要的映像檔可使用</a:t>
            </a:r>
            <a:r>
              <a:rPr dirty="0"/>
              <a:t> 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rmi</a:t>
            </a:r>
            <a:r>
              <a:rPr dirty="0"/>
              <a:t> 【</a:t>
            </a:r>
            <a:r>
              <a:rPr dirty="0" err="1"/>
              <a:t>image_id</a:t>
            </a:r>
            <a:r>
              <a:rPr dirty="0"/>
              <a:t>】 </a:t>
            </a:r>
            <a:r>
              <a:rPr dirty="0" err="1"/>
              <a:t>指令</a:t>
            </a:r>
            <a:r>
              <a:rPr dirty="0"/>
              <a:t>。</a:t>
            </a:r>
          </a:p>
          <a:p>
            <a:pPr algn="l"/>
            <a:r>
              <a:rPr b="1" dirty="0" err="1"/>
              <a:t>提問</a:t>
            </a:r>
            <a:r>
              <a:rPr dirty="0" err="1"/>
              <a:t>：你認為為什麼要定期清理不使用的映像檔</a:t>
            </a:r>
            <a:r>
              <a:rPr dirty="0"/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Images </a:t>
            </a:r>
            <a:r>
              <a:rPr lang="zh-TW" altLang="en-US" dirty="0" smtClean="0"/>
              <a:t>指令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7794" y="1521396"/>
            <a:ext cx="9888676" cy="2597843"/>
          </a:xfrm>
        </p:spPr>
        <p:txBody>
          <a:bodyPr>
            <a:normAutofit fontScale="92500" lnSpcReduction="10000"/>
          </a:bodyPr>
          <a:lstStyle/>
          <a:p>
            <a:r>
              <a:rPr lang="zh-TW" altLang="zh-TW" dirty="0"/>
              <a:t>輸入</a:t>
            </a:r>
            <a:r>
              <a:rPr lang="en-US" altLang="zh-TW" dirty="0" err="1"/>
              <a:t>docker</a:t>
            </a:r>
            <a:r>
              <a:rPr lang="en-US" altLang="zh-TW" dirty="0"/>
              <a:t> images </a:t>
            </a:r>
            <a:r>
              <a:rPr lang="zh-TW" altLang="zh-TW" dirty="0"/>
              <a:t>查看下載到本機的</a:t>
            </a:r>
            <a:r>
              <a:rPr lang="en-US" altLang="zh-TW" dirty="0" smtClean="0"/>
              <a:t>image</a:t>
            </a:r>
          </a:p>
          <a:p>
            <a:r>
              <a:rPr lang="zh-TW" altLang="en-US" b="1" dirty="0"/>
              <a:t>信息解析</a:t>
            </a:r>
            <a:r>
              <a:rPr lang="zh-TW" altLang="en-US" dirty="0"/>
              <a:t>：</a:t>
            </a:r>
          </a:p>
          <a:p>
            <a:endParaRPr lang="zh-TW" altLang="zh-TW" dirty="0"/>
          </a:p>
          <a:p>
            <a:pPr>
              <a:buFont typeface="+mj-lt"/>
              <a:buAutoNum type="arabicPeriod"/>
            </a:pPr>
            <a:r>
              <a:rPr lang="en-US" altLang="zh-TW" dirty="0" smtClean="0"/>
              <a:t>Repository :image</a:t>
            </a:r>
            <a:r>
              <a:rPr lang="zh-TW" altLang="zh-TW" dirty="0"/>
              <a:t>的名稱</a:t>
            </a:r>
          </a:p>
          <a:p>
            <a:pPr>
              <a:buFont typeface="+mj-lt"/>
              <a:buAutoNum type="arabicPeriod"/>
            </a:pPr>
            <a:r>
              <a:rPr lang="en-US" altLang="zh-TW" dirty="0" err="1" smtClean="0"/>
              <a:t>Tag:image</a:t>
            </a:r>
            <a:r>
              <a:rPr lang="zh-TW" altLang="zh-TW" dirty="0" smtClean="0"/>
              <a:t>版本</a:t>
            </a:r>
            <a:r>
              <a:rPr lang="zh-TW" altLang="zh-TW" dirty="0"/>
              <a:t>號</a:t>
            </a:r>
          </a:p>
          <a:p>
            <a:pPr>
              <a:buFont typeface="+mj-lt"/>
              <a:buAutoNum type="arabicPeriod"/>
            </a:pPr>
            <a:r>
              <a:rPr lang="en-US" altLang="zh-TW" dirty="0" err="1" smtClean="0"/>
              <a:t>Imageid</a:t>
            </a:r>
            <a:r>
              <a:rPr lang="en-US" altLang="zh-TW" dirty="0" smtClean="0"/>
              <a:t>: </a:t>
            </a:r>
            <a:r>
              <a:rPr lang="zh-TW" altLang="zh-TW" dirty="0"/>
              <a:t>唯一識別碼</a:t>
            </a:r>
          </a:p>
          <a:p>
            <a:pPr>
              <a:buFont typeface="+mj-lt"/>
              <a:buAutoNum type="arabicPeriod"/>
            </a:pPr>
            <a:r>
              <a:rPr lang="en-US" altLang="zh-TW" dirty="0" err="1" smtClean="0"/>
              <a:t>Created:image</a:t>
            </a:r>
            <a:r>
              <a:rPr lang="zh-TW" altLang="zh-TW" dirty="0"/>
              <a:t>建立時間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79" y="4617942"/>
            <a:ext cx="7803988" cy="8167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79" y="5434646"/>
            <a:ext cx="7803988" cy="171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 Docker </a:t>
            </a:r>
            <a:r>
              <a:rPr lang="en-US"/>
              <a:t>r</a:t>
            </a:r>
            <a:r>
              <a:rPr smtClean="0"/>
              <a:t>un </a:t>
            </a:r>
            <a:r>
              <a:t>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4764"/>
            <a:ext cx="8596668" cy="3698673"/>
          </a:xfrm>
        </p:spPr>
        <p:txBody>
          <a:bodyPr/>
          <a:lstStyle/>
          <a:p>
            <a:r>
              <a:rPr b="1" dirty="0" err="1"/>
              <a:t>基本用法</a:t>
            </a:r>
            <a:r>
              <a:rPr dirty="0" smtClean="0"/>
              <a:t>：</a:t>
            </a:r>
            <a:r>
              <a:rPr lang="zh-TW" altLang="zh-TW" dirty="0"/>
              <a:t>這是讓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運行</a:t>
            </a:r>
            <a:r>
              <a:rPr lang="zh-TW" altLang="zh-TW" dirty="0" smtClean="0"/>
              <a:t>成</a:t>
            </a:r>
            <a:r>
              <a:rPr lang="zh-TW" altLang="zh-TW" dirty="0"/>
              <a:t>容器的語法 </a:t>
            </a:r>
          </a:p>
          <a:p>
            <a:pPr marL="0" indent="0">
              <a:buNone/>
            </a:pPr>
            <a:r>
              <a:rPr lang="zh-TW" altLang="en-US" dirty="0" smtClean="0"/>
              <a:t>     </a:t>
            </a:r>
            <a:r>
              <a:rPr lang="zh-TW" altLang="zh-TW" dirty="0" smtClean="0"/>
              <a:t>輸入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</a:t>
            </a:r>
            <a:r>
              <a:rPr lang="en-US" altLang="zh-TW" dirty="0"/>
              <a:t>run -d -p 80:5555 --name </a:t>
            </a:r>
            <a:r>
              <a:rPr lang="en-US" altLang="zh-TW" dirty="0" err="1"/>
              <a:t>myweb</a:t>
            </a:r>
            <a:r>
              <a:rPr lang="en-US" altLang="zh-TW" dirty="0"/>
              <a:t> </a:t>
            </a:r>
            <a:r>
              <a:rPr lang="en-US" altLang="zh-TW" dirty="0" smtClean="0"/>
              <a:t>vsn80395/hiahagowork-web:v1.0.0</a:t>
            </a:r>
            <a:endParaRPr lang="zh-TW" altLang="zh-TW" dirty="0"/>
          </a:p>
          <a:p>
            <a:pPr algn="l"/>
            <a:r>
              <a:rPr b="1" dirty="0" err="1" smtClean="0"/>
              <a:t>參數說明</a:t>
            </a:r>
            <a:r>
              <a:rPr dirty="0"/>
              <a:t>：</a:t>
            </a:r>
          </a:p>
          <a:p>
            <a:pPr lvl="1" algn="l"/>
            <a:r>
              <a:rPr dirty="0" err="1"/>
              <a:t>d：以背景模式運行</a:t>
            </a:r>
            <a:r>
              <a:rPr dirty="0"/>
              <a:t>。</a:t>
            </a:r>
          </a:p>
          <a:p>
            <a:pPr lvl="1" algn="l"/>
            <a:r>
              <a:rPr dirty="0" err="1"/>
              <a:t>p：指定端口映射</a:t>
            </a:r>
            <a:r>
              <a:rPr dirty="0"/>
              <a:t>。</a:t>
            </a:r>
          </a:p>
          <a:p>
            <a:pPr lvl="1" algn="l"/>
            <a:r>
              <a:rPr dirty="0" err="1"/>
              <a:t>name：給容器指定名稱，方便管理</a:t>
            </a:r>
            <a:r>
              <a:rPr dirty="0"/>
              <a:t>。</a:t>
            </a:r>
          </a:p>
          <a:p>
            <a:pPr algn="l"/>
            <a:r>
              <a:rPr b="1" dirty="0" err="1"/>
              <a:t>實際操作</a:t>
            </a:r>
            <a:r>
              <a:rPr dirty="0" err="1"/>
              <a:t>：在課堂中，我們將示範如何使用此指令創建一個簡單的</a:t>
            </a:r>
            <a:r>
              <a:rPr dirty="0"/>
              <a:t> web </a:t>
            </a:r>
            <a:r>
              <a:rPr dirty="0" err="1"/>
              <a:t>服務</a:t>
            </a:r>
            <a:r>
              <a:rPr dirty="0" smtClean="0"/>
              <a:t>。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課程總結與</a:t>
            </a:r>
            <a:r>
              <a:rPr dirty="0"/>
              <a:t> </a:t>
            </a:r>
            <a:r>
              <a:rPr dirty="0" smtClean="0"/>
              <a:t>QA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t>今天的課程內容涵蓋了 Docker 的基本概念、容器化的優勢、VM 與容器的比較、Image 的定義、Docker Hub 和 Docker Engine 的功能。</a:t>
            </a:r>
          </a:p>
          <a:p>
            <a:pPr algn="l"/>
            <a:r>
              <a:t>學生還實際執行了 docker --version 和 docker run hello-world 的測試，確認 Docker 的安裝與運行。</a:t>
            </a:r>
          </a:p>
          <a:p>
            <a:pPr algn="l"/>
            <a:r>
              <a:rPr lang="zh-TW" altLang="en-US"/>
              <a:t>了解 </a:t>
            </a:r>
            <a:r>
              <a:rPr lang="en-US" altLang="zh-TW"/>
              <a:t>docker pull</a:t>
            </a:r>
            <a:r>
              <a:rPr lang="zh-TW" altLang="en-US"/>
              <a:t>、</a:t>
            </a:r>
            <a:r>
              <a:rPr lang="en-US" altLang="zh-TW"/>
              <a:t>images</a:t>
            </a:r>
            <a:r>
              <a:rPr lang="zh-TW" altLang="en-US"/>
              <a:t>、</a:t>
            </a:r>
            <a:r>
              <a:rPr lang="en-US" altLang="zh-TW"/>
              <a:t>run </a:t>
            </a:r>
            <a:r>
              <a:rPr lang="zh-TW" altLang="en-US"/>
              <a:t>作法</a:t>
            </a:r>
          </a:p>
          <a:p>
            <a:pPr algn="l"/>
            <a:r>
              <a:t>討論時間：</a:t>
            </a:r>
          </a:p>
          <a:p>
            <a:pPr lvl="1" algn="l"/>
            <a:r>
              <a:t>這些知識對未來的專案開發會帶來什麼幫助？如何應用 Docker 來提升開發和部署的效率？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17250" y="1411550"/>
            <a:ext cx="9028591" cy="43855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Docker </a:t>
            </a:r>
            <a:r>
              <a:rPr dirty="0" err="1" smtClean="0"/>
              <a:t>是什麼</a:t>
            </a:r>
            <a:r>
              <a:rPr lang="en-US" altLang="zh-TW" dirty="0" smtClean="0"/>
              <a:t>(2)</a:t>
            </a:r>
            <a:r>
              <a:rPr dirty="0" smtClean="0"/>
              <a:t>？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0073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 smtClean="0"/>
              <a:t>1.</a:t>
            </a:r>
            <a:r>
              <a:rPr lang="zh-TW" altLang="en-US" sz="3600" dirty="0" smtClean="0"/>
              <a:t>容器化是一個技術</a:t>
            </a:r>
          </a:p>
          <a:p>
            <a:pPr marL="0" indent="0">
              <a:buNone/>
            </a:pPr>
            <a:r>
              <a:rPr lang="en-US" altLang="zh-TW" sz="3600" dirty="0" smtClean="0"/>
              <a:t>2. </a:t>
            </a:r>
            <a:r>
              <a:rPr lang="en-US" altLang="zh-TW" sz="3600" dirty="0" err="1"/>
              <a:t>docker</a:t>
            </a:r>
            <a:r>
              <a:rPr lang="en-US" altLang="zh-TW" sz="3600" dirty="0"/>
              <a:t> </a:t>
            </a:r>
            <a:r>
              <a:rPr lang="zh-TW" altLang="zh-TW" sz="3600" dirty="0"/>
              <a:t>只是一個，執行容器化技術的</a:t>
            </a:r>
            <a:r>
              <a:rPr lang="zh-TW" altLang="zh-TW" sz="3600" dirty="0" smtClean="0"/>
              <a:t>工</a:t>
            </a:r>
            <a:r>
              <a:rPr lang="zh-TW" altLang="en-US" sz="3600" dirty="0" smtClean="0"/>
              <a:t>具</a:t>
            </a:r>
            <a:endParaRPr lang="en-US" altLang="zh-TW" sz="3600" dirty="0" smtClean="0"/>
          </a:p>
          <a:p>
            <a:pPr marL="0" indent="0">
              <a:buNone/>
            </a:pPr>
            <a:r>
              <a:rPr lang="en-US" altLang="zh-TW" sz="3600" dirty="0" smtClean="0"/>
              <a:t>3.</a:t>
            </a:r>
            <a:r>
              <a:rPr lang="zh-TW" altLang="zh-TW" sz="3600" dirty="0" smtClean="0"/>
              <a:t>舉凡</a:t>
            </a:r>
            <a:r>
              <a:rPr lang="en-US" altLang="zh-TW" sz="3600" dirty="0" err="1"/>
              <a:t>podman</a:t>
            </a:r>
            <a:r>
              <a:rPr lang="zh-TW" altLang="en-US" sz="3600" dirty="0" err="1"/>
              <a:t>、</a:t>
            </a:r>
            <a:r>
              <a:rPr lang="en-US" altLang="zh-TW" sz="3600" dirty="0"/>
              <a:t>k8s</a:t>
            </a:r>
            <a:r>
              <a:rPr lang="zh-TW" altLang="zh-TW" sz="3600" dirty="0"/>
              <a:t>都可以實現容器</a:t>
            </a:r>
            <a:r>
              <a:rPr lang="zh-TW" altLang="zh-TW" sz="3600" dirty="0" smtClean="0"/>
              <a:t>化</a:t>
            </a:r>
            <a:endParaRPr lang="en-US" altLang="zh-TW" sz="3600" dirty="0" smtClean="0"/>
          </a:p>
          <a:p>
            <a:pPr marL="0" indent="0">
              <a:buNone/>
            </a:pPr>
            <a:r>
              <a:rPr lang="en-US" altLang="zh-TW" sz="3600" dirty="0" smtClean="0"/>
              <a:t>4.</a:t>
            </a:r>
            <a:r>
              <a:rPr lang="zh-TW" altLang="en-US" sz="3600" dirty="0" smtClean="0"/>
              <a:t>重點</a:t>
            </a:r>
            <a:r>
              <a:rPr lang="zh-TW" altLang="en-US" sz="3600" dirty="0"/>
              <a:t>在於 容器化</a:t>
            </a:r>
            <a:endParaRPr lang="zh-TW" altLang="zh-TW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924" y="247551"/>
            <a:ext cx="8596668" cy="1320800"/>
          </a:xfrm>
        </p:spPr>
        <p:txBody>
          <a:bodyPr/>
          <a:lstStyle/>
          <a:p>
            <a:r>
              <a:rPr dirty="0"/>
              <a:t> </a:t>
            </a:r>
            <a:r>
              <a:rPr dirty="0" err="1" smtClean="0"/>
              <a:t>容器化是什麼</a:t>
            </a:r>
            <a:r>
              <a:rPr dirty="0" smtClean="0"/>
              <a:t>？ </a:t>
            </a:r>
            <a:endParaRPr dirty="0"/>
          </a:p>
        </p:txBody>
      </p:sp>
      <p:sp>
        <p:nvSpPr>
          <p:cNvPr id="5" name="Rounded Rectangle 1"/>
          <p:cNvSpPr/>
          <p:nvPr/>
        </p:nvSpPr>
        <p:spPr>
          <a:xfrm>
            <a:off x="2213495" y="1568352"/>
            <a:ext cx="5457528" cy="11844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A4C2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00B050"/>
              </a:solidFill>
            </a:endParaRPr>
          </a:p>
        </p:txBody>
      </p:sp>
      <p:sp>
        <p:nvSpPr>
          <p:cNvPr id="6" name="Rounded Rectangle 2"/>
          <p:cNvSpPr/>
          <p:nvPr/>
        </p:nvSpPr>
        <p:spPr>
          <a:xfrm>
            <a:off x="2213495" y="2854413"/>
            <a:ext cx="5457528" cy="11844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A4C2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3"/>
          <p:cNvSpPr/>
          <p:nvPr/>
        </p:nvSpPr>
        <p:spPr>
          <a:xfrm>
            <a:off x="2213495" y="4140474"/>
            <a:ext cx="5457528" cy="11844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A4C2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4"/>
          <p:cNvSpPr/>
          <p:nvPr/>
        </p:nvSpPr>
        <p:spPr>
          <a:xfrm>
            <a:off x="2213494" y="5426533"/>
            <a:ext cx="5457528" cy="11844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A4C2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6"/>
          <p:cNvSpPr txBox="1"/>
          <p:nvPr/>
        </p:nvSpPr>
        <p:spPr>
          <a:xfrm>
            <a:off x="2355080" y="1918237"/>
            <a:ext cx="5174357" cy="4847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200" b="1" dirty="0" err="1">
                <a:solidFill>
                  <a:srgbClr val="4B4A4A"/>
                </a:solidFill>
                <a:latin typeface="微軟正黑體" panose="020B0604030504040204" charset="-120"/>
              </a:rPr>
              <a:t>輕量化虛擬化技術</a:t>
            </a:r>
            <a:r>
              <a:rPr sz="1200" dirty="0" err="1">
                <a:solidFill>
                  <a:srgbClr val="4B4A4A"/>
                </a:solidFill>
                <a:latin typeface="微軟正黑體" panose="020B0604030504040204" charset="-120"/>
              </a:rPr>
              <a:t>容器化技術是一種輕量級的虛擬化解決方案，可以將應用程式和其依賴打包成為獨立的單位（即容器</a:t>
            </a:r>
            <a:r>
              <a:rPr sz="1200" dirty="0">
                <a:solidFill>
                  <a:srgbClr val="4B4A4A"/>
                </a:solidFill>
                <a:latin typeface="微軟正黑體" panose="020B0604030504040204" charset="-120"/>
              </a:rPr>
              <a:t>）。</a:t>
            </a:r>
            <a:r>
              <a:rPr sz="1200" dirty="0" err="1">
                <a:solidFill>
                  <a:srgbClr val="4B4A4A"/>
                </a:solidFill>
                <a:latin typeface="微軟正黑體" panose="020B0604030504040204" charset="-120"/>
              </a:rPr>
              <a:t>這些容器在相同的核心上隔離運行，使得應用程式能夠更快啟動並節省資源</a:t>
            </a:r>
            <a:r>
              <a:rPr sz="1200" dirty="0">
                <a:solidFill>
                  <a:srgbClr val="4B4A4A"/>
                </a:solidFill>
                <a:latin typeface="微軟正黑體" panose="020B0604030504040204" charset="-120"/>
              </a:rPr>
              <a:t>。</a:t>
            </a:r>
          </a:p>
        </p:txBody>
      </p:sp>
      <p:sp>
        <p:nvSpPr>
          <p:cNvPr id="10" name="TextBox 7"/>
          <p:cNvSpPr txBox="1"/>
          <p:nvPr/>
        </p:nvSpPr>
        <p:spPr>
          <a:xfrm>
            <a:off x="2355080" y="3204298"/>
            <a:ext cx="5174357" cy="4847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200" b="1" dirty="0">
                <a:solidFill>
                  <a:srgbClr val="4B4A4A"/>
                </a:solidFill>
                <a:latin typeface="微軟正黑體" panose="020B0604030504040204" charset="-120"/>
              </a:rPr>
              <a:t>容器與虛擬機的差異</a:t>
            </a:r>
            <a:r>
              <a:rPr sz="1200" dirty="0">
                <a:solidFill>
                  <a:srgbClr val="4B4A4A"/>
                </a:solidFill>
                <a:latin typeface="微軟正黑體" panose="020B0604030504040204" charset="-120"/>
              </a:rPr>
              <a:t>虛擬機（VM）模擬完整的作業系統並佔用大量資源，而容器則在作業系統層面進行虛擬化，資源佔用更少。此外，容器的啟動速度通常比虛擬機快上數倍，這使得它們在快速部署和測試中更具優勢。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2355080" y="4490359"/>
            <a:ext cx="5174357" cy="4847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200" b="1" dirty="0" err="1">
                <a:solidFill>
                  <a:srgbClr val="4B4A4A"/>
                </a:solidFill>
                <a:latin typeface="微軟正黑體" panose="020B0604030504040204" charset="-120"/>
              </a:rPr>
              <a:t>跨平臺移植性</a:t>
            </a:r>
            <a:r>
              <a:rPr sz="1200" dirty="0" err="1">
                <a:solidFill>
                  <a:srgbClr val="4B4A4A"/>
                </a:solidFill>
                <a:latin typeface="微軟正黑體" panose="020B0604030504040204" charset="-120"/>
              </a:rPr>
              <a:t>容器化的應用程式可以在不同的環境中無縫運行，無論是開發、測試還是生產環境。這意味著開發者可以在任何支援</a:t>
            </a:r>
            <a:r>
              <a:rPr sz="1200" dirty="0">
                <a:solidFill>
                  <a:srgbClr val="4B4A4A"/>
                </a:solidFill>
                <a:latin typeface="微軟正黑體" panose="020B0604030504040204" charset="-120"/>
              </a:rPr>
              <a:t> Docker </a:t>
            </a:r>
            <a:r>
              <a:rPr sz="1200" dirty="0" err="1">
                <a:solidFill>
                  <a:srgbClr val="4B4A4A"/>
                </a:solidFill>
                <a:latin typeface="微軟正黑體" panose="020B0604030504040204" charset="-120"/>
              </a:rPr>
              <a:t>的環境中快速部署和執行應用程式，從而提升開發效率</a:t>
            </a:r>
            <a:r>
              <a:rPr sz="1200" dirty="0">
                <a:solidFill>
                  <a:srgbClr val="4B4A4A"/>
                </a:solidFill>
                <a:latin typeface="微軟正黑體" panose="020B0604030504040204" charset="-120"/>
              </a:rPr>
              <a:t>。</a:t>
            </a:r>
          </a:p>
        </p:txBody>
      </p:sp>
      <p:sp>
        <p:nvSpPr>
          <p:cNvPr id="12" name="TextBox 9"/>
          <p:cNvSpPr txBox="1"/>
          <p:nvPr/>
        </p:nvSpPr>
        <p:spPr>
          <a:xfrm>
            <a:off x="2355080" y="5776419"/>
            <a:ext cx="5174357" cy="4847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sz="1200" b="1" dirty="0" err="1">
                <a:solidFill>
                  <a:srgbClr val="4B4A4A"/>
                </a:solidFill>
                <a:latin typeface="微軟正黑體" panose="020B0604030504040204" charset="-120"/>
              </a:rPr>
              <a:t>生態系統整合</a:t>
            </a:r>
            <a:r>
              <a:rPr sz="1200" dirty="0" err="1">
                <a:solidFill>
                  <a:srgbClr val="4B4A4A"/>
                </a:solidFill>
                <a:latin typeface="微軟正黑體" panose="020B0604030504040204" charset="-120"/>
              </a:rPr>
              <a:t>容器化技術與現有的</a:t>
            </a:r>
            <a:r>
              <a:rPr sz="1200" dirty="0">
                <a:solidFill>
                  <a:srgbClr val="4B4A4A"/>
                </a:solidFill>
                <a:latin typeface="微軟正黑體" panose="020B0604030504040204" charset="-120"/>
              </a:rPr>
              <a:t> DevOps </a:t>
            </a:r>
            <a:r>
              <a:rPr sz="1200" dirty="0" err="1">
                <a:solidFill>
                  <a:srgbClr val="4B4A4A"/>
                </a:solidFill>
                <a:latin typeface="微軟正黑體" panose="020B0604030504040204" charset="-120"/>
              </a:rPr>
              <a:t>工具鏈整合良好，支持</a:t>
            </a:r>
            <a:r>
              <a:rPr sz="1200" dirty="0">
                <a:solidFill>
                  <a:srgbClr val="4B4A4A"/>
                </a:solidFill>
                <a:latin typeface="微軟正黑體" panose="020B0604030504040204" charset="-120"/>
              </a:rPr>
              <a:t> CI/CD </a:t>
            </a:r>
            <a:r>
              <a:rPr sz="1200" dirty="0" err="1">
                <a:solidFill>
                  <a:srgbClr val="4B4A4A"/>
                </a:solidFill>
                <a:latin typeface="微軟正黑體" panose="020B0604030504040204" charset="-120"/>
              </a:rPr>
              <a:t>流程，這使得開發者能夠更加方便地進行自動化部署和版本管理，提升整體工作效率</a:t>
            </a:r>
            <a:r>
              <a:rPr sz="1200" dirty="0">
                <a:solidFill>
                  <a:srgbClr val="4B4A4A"/>
                </a:solidFill>
                <a:latin typeface="微軟正黑體" panose="020B0604030504040204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Image </a:t>
            </a:r>
            <a:r>
              <a:rPr dirty="0" err="1" smtClean="0"/>
              <a:t>是什麼</a:t>
            </a:r>
            <a:r>
              <a:rPr dirty="0" smtClean="0"/>
              <a:t>？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0275"/>
            <a:ext cx="8596668" cy="3880773"/>
          </a:xfrm>
        </p:spPr>
        <p:txBody>
          <a:bodyPr>
            <a:normAutofit/>
          </a:bodyPr>
          <a:lstStyle/>
          <a:p>
            <a:pPr algn="l"/>
            <a:r>
              <a:rPr dirty="0" err="1"/>
              <a:t>Image（映像檔）是容器的基礎，包含了一個應用程式運行所需的所有環境設定</a:t>
            </a:r>
            <a:r>
              <a:rPr dirty="0"/>
              <a:t>。</a:t>
            </a:r>
          </a:p>
          <a:p>
            <a:pPr lvl="1" algn="l"/>
            <a:r>
              <a:rPr dirty="0" err="1"/>
              <a:t>每個</a:t>
            </a:r>
            <a:r>
              <a:rPr dirty="0"/>
              <a:t> Docker Image </a:t>
            </a:r>
            <a:r>
              <a:rPr dirty="0" err="1"/>
              <a:t>是一個只讀的模板，內含應用程式的程式碼、運行時所需的各種庫及相依性</a:t>
            </a:r>
            <a:r>
              <a:rPr dirty="0"/>
              <a:t>。</a:t>
            </a:r>
          </a:p>
          <a:p>
            <a:pPr lvl="1" algn="l"/>
            <a:r>
              <a:rPr dirty="0" err="1"/>
              <a:t>它就像是一本食譜，指導如何構建一個完整的應用程式環境</a:t>
            </a:r>
            <a:r>
              <a:rPr dirty="0" smtClean="0"/>
              <a:t>。</a:t>
            </a:r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74" y="3470661"/>
            <a:ext cx="5747315" cy="2800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609" y="245110"/>
            <a:ext cx="8596668" cy="1320800"/>
          </a:xfrm>
        </p:spPr>
        <p:txBody>
          <a:bodyPr/>
          <a:lstStyle/>
          <a:p>
            <a:r>
              <a:rPr dirty="0"/>
              <a:t> Image </a:t>
            </a:r>
            <a:r>
              <a:rPr dirty="0" err="1" smtClean="0"/>
              <a:t>是什麼</a:t>
            </a:r>
            <a:r>
              <a:rPr lang="en-US" altLang="zh-TW" dirty="0" smtClean="0"/>
              <a:t>(</a:t>
            </a:r>
            <a:r>
              <a:rPr lang="en-US" altLang="zh-TW" dirty="0"/>
              <a:t>2</a:t>
            </a:r>
            <a:r>
              <a:rPr lang="en-US" altLang="zh-TW" dirty="0" smtClean="0"/>
              <a:t>) </a:t>
            </a:r>
            <a:r>
              <a:rPr dirty="0" smtClean="0"/>
              <a:t>？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609" y="1113665"/>
            <a:ext cx="8596668" cy="3880773"/>
          </a:xfrm>
        </p:spPr>
        <p:txBody>
          <a:bodyPr>
            <a:normAutofit/>
          </a:bodyPr>
          <a:lstStyle/>
          <a:p>
            <a:pPr algn="l"/>
            <a:r>
              <a:rPr dirty="0" err="1" smtClean="0"/>
              <a:t>建立</a:t>
            </a:r>
            <a:r>
              <a:rPr dirty="0" smtClean="0"/>
              <a:t> </a:t>
            </a:r>
            <a:r>
              <a:rPr dirty="0"/>
              <a:t>Docker Image </a:t>
            </a:r>
            <a:r>
              <a:rPr dirty="0" err="1"/>
              <a:t>的過程通常通過</a:t>
            </a:r>
            <a:r>
              <a:rPr dirty="0"/>
              <a:t> </a:t>
            </a:r>
            <a:r>
              <a:rPr dirty="0" err="1"/>
              <a:t>Dockerfile</a:t>
            </a:r>
            <a:r>
              <a:rPr dirty="0"/>
              <a:t> </a:t>
            </a:r>
            <a:r>
              <a:rPr dirty="0" err="1"/>
              <a:t>完成</a:t>
            </a:r>
            <a:r>
              <a:rPr dirty="0"/>
              <a:t>。</a:t>
            </a:r>
          </a:p>
          <a:p>
            <a:pPr lvl="1" algn="l"/>
            <a:r>
              <a:rPr dirty="0" err="1"/>
              <a:t>Dockerfile</a:t>
            </a:r>
            <a:r>
              <a:rPr dirty="0"/>
              <a:t> </a:t>
            </a:r>
            <a:r>
              <a:rPr dirty="0" err="1"/>
              <a:t>是一個文本檔案</a:t>
            </a:r>
            <a:r>
              <a:rPr lang="en-US" dirty="0" err="1"/>
              <a:t>(</a:t>
            </a:r>
            <a:r>
              <a:rPr lang="zh-TW" altLang="en-US" dirty="0" err="1"/>
              <a:t>後面課程會提到</a:t>
            </a:r>
            <a:r>
              <a:rPr lang="en-US" dirty="0" err="1"/>
              <a:t>)</a:t>
            </a:r>
            <a:r>
              <a:rPr dirty="0" err="1"/>
              <a:t>，包含了建立映像檔所需的指令和上下文環境設定</a:t>
            </a:r>
            <a:r>
              <a:rPr dirty="0"/>
              <a:t>。</a:t>
            </a:r>
          </a:p>
          <a:p>
            <a:pPr lvl="1" algn="l"/>
            <a:r>
              <a:rPr dirty="0" err="1"/>
              <a:t>使用</a:t>
            </a:r>
            <a:r>
              <a:rPr dirty="0"/>
              <a:t> </a:t>
            </a:r>
            <a:r>
              <a:rPr dirty="0" err="1"/>
              <a:t>docker</a:t>
            </a:r>
            <a:r>
              <a:rPr dirty="0"/>
              <a:t> build </a:t>
            </a:r>
            <a:r>
              <a:rPr dirty="0" err="1"/>
              <a:t>指令來生成</a:t>
            </a:r>
            <a:r>
              <a:rPr dirty="0"/>
              <a:t> </a:t>
            </a:r>
            <a:r>
              <a:rPr dirty="0" err="1"/>
              <a:t>Image，然後可以透過</a:t>
            </a:r>
            <a:r>
              <a:rPr dirty="0"/>
              <a:t> </a:t>
            </a:r>
            <a:r>
              <a:rPr dirty="0" err="1"/>
              <a:t>docker</a:t>
            </a:r>
            <a:r>
              <a:rPr dirty="0"/>
              <a:t> run </a:t>
            </a:r>
            <a:r>
              <a:rPr dirty="0" err="1"/>
              <a:t>指令啟動容器</a:t>
            </a:r>
            <a:r>
              <a:rPr dirty="0"/>
              <a:t>。</a:t>
            </a:r>
          </a:p>
          <a:p>
            <a:pPr algn="l"/>
            <a:r>
              <a:rPr dirty="0"/>
              <a:t>Image </a:t>
            </a:r>
            <a:r>
              <a:rPr dirty="0" err="1"/>
              <a:t>的類比可以是</a:t>
            </a:r>
            <a:r>
              <a:rPr dirty="0"/>
              <a:t> ZIP </a:t>
            </a:r>
            <a:r>
              <a:rPr dirty="0" err="1"/>
              <a:t>檔案</a:t>
            </a:r>
            <a:r>
              <a:rPr dirty="0"/>
              <a:t>：</a:t>
            </a:r>
          </a:p>
          <a:p>
            <a:pPr lvl="1" algn="l"/>
            <a:r>
              <a:rPr dirty="0" err="1"/>
              <a:t>將應用程式及其所有依賴壓縮成一個檔案，這樣就可以在其他系統上輕鬆解壓並運行</a:t>
            </a:r>
            <a:r>
              <a:rPr dirty="0"/>
              <a:t>。</a:t>
            </a:r>
          </a:p>
          <a:p>
            <a:pPr lvl="1" algn="l"/>
            <a:r>
              <a:rPr dirty="0" err="1"/>
              <a:t>容器則是這個映像檔的執行實例，當</a:t>
            </a:r>
            <a:r>
              <a:rPr dirty="0"/>
              <a:t> Image </a:t>
            </a:r>
            <a:r>
              <a:rPr dirty="0" err="1"/>
              <a:t>被解壓後，就可以在指定的環境中運行</a:t>
            </a:r>
            <a:r>
              <a:rPr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885" y="4160520"/>
            <a:ext cx="3992245" cy="2157095"/>
          </a:xfrm>
          <a:prstGeom prst="rect">
            <a:avLst/>
          </a:prstGeom>
        </p:spPr>
      </p:pic>
      <p:pic>
        <p:nvPicPr>
          <p:cNvPr id="5" name="圖片 4" descr="ChatGPT Image Nov 5, 2025, 08_45_08 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874770"/>
            <a:ext cx="4215765" cy="278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為什麼要使用容器化</a:t>
            </a:r>
            <a:r>
              <a:rPr dirty="0"/>
              <a:t>？ </a:t>
            </a:r>
          </a:p>
        </p:txBody>
      </p:sp>
      <p:sp>
        <p:nvSpPr>
          <p:cNvPr id="5" name="Rounded Rectangle 6"/>
          <p:cNvSpPr/>
          <p:nvPr/>
        </p:nvSpPr>
        <p:spPr>
          <a:xfrm>
            <a:off x="811865" y="3039617"/>
            <a:ext cx="2759215" cy="7158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7"/>
          <p:cNvSpPr/>
          <p:nvPr/>
        </p:nvSpPr>
        <p:spPr>
          <a:xfrm>
            <a:off x="3653293" y="3020810"/>
            <a:ext cx="2759215" cy="7158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8"/>
          <p:cNvSpPr/>
          <p:nvPr/>
        </p:nvSpPr>
        <p:spPr>
          <a:xfrm>
            <a:off x="6601175" y="3039617"/>
            <a:ext cx="2759215" cy="7158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10"/>
          <p:cNvSpPr/>
          <p:nvPr/>
        </p:nvSpPr>
        <p:spPr>
          <a:xfrm>
            <a:off x="1893406" y="2793741"/>
            <a:ext cx="489600" cy="4900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11"/>
          <p:cNvSpPr/>
          <p:nvPr/>
        </p:nvSpPr>
        <p:spPr>
          <a:xfrm>
            <a:off x="4788100" y="2793741"/>
            <a:ext cx="489600" cy="4900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12"/>
          <p:cNvSpPr/>
          <p:nvPr/>
        </p:nvSpPr>
        <p:spPr>
          <a:xfrm>
            <a:off x="7682716" y="2793741"/>
            <a:ext cx="489600" cy="4900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4"/>
          <p:cNvSpPr txBox="1"/>
          <p:nvPr/>
        </p:nvSpPr>
        <p:spPr>
          <a:xfrm>
            <a:off x="2056942" y="2810525"/>
            <a:ext cx="162529" cy="4215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25" b="1" dirty="0">
                <a:solidFill>
                  <a:srgbClr val="FFFFFF"/>
                </a:solidFill>
                <a:latin typeface="微軟正黑體" panose="020B0604030504040204" charset="-120"/>
              </a:rPr>
              <a:t>1</a:t>
            </a:r>
            <a:endParaRPr sz="1625" b="1" dirty="0">
              <a:solidFill>
                <a:srgbClr val="FFFFFF"/>
              </a:solidFill>
              <a:latin typeface="微軟正黑體" panose="020B0604030504040204" charset="-120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4951636" y="2810525"/>
            <a:ext cx="162529" cy="4215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25" b="1" dirty="0" smtClean="0">
                <a:solidFill>
                  <a:srgbClr val="FFFFFF"/>
                </a:solidFill>
                <a:latin typeface="微軟正黑體" panose="020B0604030504040204" charset="-120"/>
              </a:rPr>
              <a:t>2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7846252" y="2810525"/>
            <a:ext cx="162529" cy="4215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25" b="1" dirty="0">
                <a:solidFill>
                  <a:srgbClr val="FFFFFF"/>
                </a:solidFill>
                <a:latin typeface="微軟正黑體" panose="020B0604030504040204" charset="-120"/>
              </a:rPr>
              <a:t>3</a:t>
            </a:r>
            <a:endParaRPr sz="1625" b="1" dirty="0">
              <a:solidFill>
                <a:srgbClr val="FFFFFF"/>
              </a:solidFill>
              <a:latin typeface="微軟正黑體" panose="020B0604030504040204" charset="-120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2750547" y="1438948"/>
            <a:ext cx="5176969" cy="10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335" b="1" dirty="0">
                <a:solidFill>
                  <a:srgbClr val="4B4A4A"/>
                </a:solidFill>
                <a:latin typeface="微軟正黑體" panose="020B0604030504040204" charset="-120"/>
              </a:rPr>
              <a:t>三大特性</a:t>
            </a:r>
            <a:r>
              <a:rPr sz="1335" dirty="0">
                <a:solidFill>
                  <a:srgbClr val="4B4A4A"/>
                </a:solidFill>
                <a:latin typeface="微軟正黑體" panose="020B0604030504040204" charset="-120"/>
              </a:rPr>
              <a:t>容器化的核心價值體現在可攜性、隔離性和一致性。這三大特性是促使企業和開發者選擇容器化技術的主要原因，能夠有效解決許多傳統開發中的問題。</a:t>
            </a:r>
          </a:p>
        </p:txBody>
      </p:sp>
      <p:sp>
        <p:nvSpPr>
          <p:cNvPr id="17" name="TextBox 19"/>
          <p:cNvSpPr txBox="1"/>
          <p:nvPr/>
        </p:nvSpPr>
        <p:spPr>
          <a:xfrm>
            <a:off x="908840" y="3447077"/>
            <a:ext cx="2458810" cy="261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335" b="1" dirty="0" err="1">
                <a:solidFill>
                  <a:srgbClr val="4B4A4A"/>
                </a:solidFill>
                <a:latin typeface="微軟正黑體" panose="020B0604030504040204" charset="-120"/>
              </a:rPr>
              <a:t>可攜性</a:t>
            </a:r>
            <a:r>
              <a:rPr sz="1335" dirty="0" err="1">
                <a:solidFill>
                  <a:srgbClr val="4B4A4A"/>
                </a:solidFill>
                <a:latin typeface="微軟正黑體" panose="020B0604030504040204" charset="-120"/>
              </a:rPr>
              <a:t>容器化的應用程式可以打包成</a:t>
            </a:r>
            <a:r>
              <a:rPr sz="1335" dirty="0">
                <a:solidFill>
                  <a:srgbClr val="4B4A4A"/>
                </a:solidFill>
                <a:latin typeface="微軟正黑體" panose="020B0604030504040204" charset="-120"/>
              </a:rPr>
              <a:t> </a:t>
            </a:r>
            <a:r>
              <a:rPr sz="1335" dirty="0" err="1">
                <a:solidFill>
                  <a:srgbClr val="4B4A4A"/>
                </a:solidFill>
                <a:latin typeface="微軟正黑體" panose="020B0604030504040204" charset="-120"/>
              </a:rPr>
              <a:t>Image，無論在何種作業環境中，只要安裝了</a:t>
            </a:r>
            <a:r>
              <a:rPr sz="1335" dirty="0">
                <a:solidFill>
                  <a:srgbClr val="4B4A4A"/>
                </a:solidFill>
                <a:latin typeface="微軟正黑體" panose="020B0604030504040204" charset="-120"/>
              </a:rPr>
              <a:t> </a:t>
            </a:r>
            <a:r>
              <a:rPr sz="1335" dirty="0" err="1">
                <a:solidFill>
                  <a:srgbClr val="4B4A4A"/>
                </a:solidFill>
                <a:latin typeface="微軟正黑體" panose="020B0604030504040204" charset="-120"/>
              </a:rPr>
              <a:t>Docker，就能夠正常運行。這消除了不同環境之間的兼容性問題，使得部署變得更加簡單和快速</a:t>
            </a:r>
            <a:r>
              <a:rPr sz="1335" dirty="0">
                <a:solidFill>
                  <a:srgbClr val="4B4A4A"/>
                </a:solidFill>
                <a:latin typeface="微軟正黑體" panose="020B0604030504040204" charset="-120"/>
              </a:rPr>
              <a:t>。</a:t>
            </a:r>
          </a:p>
        </p:txBody>
      </p:sp>
      <p:sp>
        <p:nvSpPr>
          <p:cNvPr id="18" name="TextBox 20"/>
          <p:cNvSpPr txBox="1"/>
          <p:nvPr/>
        </p:nvSpPr>
        <p:spPr>
          <a:xfrm>
            <a:off x="3803536" y="3447077"/>
            <a:ext cx="2458732" cy="261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335" b="1">
                <a:solidFill>
                  <a:srgbClr val="4B4A4A"/>
                </a:solidFill>
                <a:latin typeface="微軟正黑體" panose="020B0604030504040204" charset="-120"/>
              </a:rPr>
              <a:t>隔離性</a:t>
            </a:r>
            <a:r>
              <a:rPr sz="1335">
                <a:solidFill>
                  <a:srgbClr val="4B4A4A"/>
                </a:solidFill>
                <a:latin typeface="微軟正黑體" panose="020B0604030504040204" charset="-120"/>
              </a:rPr>
              <a:t>使用容器化技術，應用程式之間的相互干擾會被隔離，這樣就能避免環境衝突的問題。例如，當一個應用程式需要特定版本的庫時，不會影響到其他應用程式的運行，提供了更加穩定的執行環境。</a:t>
            </a:r>
          </a:p>
        </p:txBody>
      </p:sp>
      <p:sp>
        <p:nvSpPr>
          <p:cNvPr id="19" name="TextBox 21"/>
          <p:cNvSpPr txBox="1"/>
          <p:nvPr/>
        </p:nvSpPr>
        <p:spPr>
          <a:xfrm>
            <a:off x="6751418" y="3465884"/>
            <a:ext cx="2458732" cy="261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335" b="1">
                <a:solidFill>
                  <a:srgbClr val="4B4A4A"/>
                </a:solidFill>
                <a:latin typeface="微軟正黑體" panose="020B0604030504040204" charset="-120"/>
              </a:rPr>
              <a:t>一致性</a:t>
            </a:r>
            <a:r>
              <a:rPr sz="1335">
                <a:solidFill>
                  <a:srgbClr val="4B4A4A"/>
                </a:solidFill>
                <a:latin typeface="微軟正黑體" panose="020B0604030504040204" charset="-120"/>
              </a:rPr>
              <a:t>當應用程式打包成 Image 時，無論在開發、測試還是生產環境中，都能確保執行結果的一致性。這對於減少「本地運行正常，部署後失敗」的情況至關重要，從而提高了開發效率與質量。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 smtClean="0"/>
              <a:t>為什麼要使用容器化</a:t>
            </a:r>
            <a:r>
              <a:rPr lang="en-US" altLang="zh-TW" dirty="0" smtClean="0"/>
              <a:t>(2)</a:t>
            </a:r>
            <a:r>
              <a:rPr dirty="0" smtClean="0"/>
              <a:t>？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dirty="0" err="1" smtClean="0"/>
              <a:t>在沒有容器化的情況下</a:t>
            </a:r>
            <a:r>
              <a:rPr dirty="0" err="1"/>
              <a:t>，開發者經常面臨「環境差異」問題</a:t>
            </a:r>
            <a:r>
              <a:rPr dirty="0"/>
              <a:t>。</a:t>
            </a:r>
          </a:p>
          <a:p>
            <a:pPr lvl="1" algn="l"/>
            <a:r>
              <a:rPr dirty="0" err="1"/>
              <a:t>例如，開發環境和生產環境配置不同，導致應用程式在開發時正常，但在生產環境卻無法運行</a:t>
            </a:r>
            <a:r>
              <a:rPr dirty="0"/>
              <a:t>。</a:t>
            </a:r>
          </a:p>
          <a:p>
            <a:pPr algn="l"/>
            <a:r>
              <a:rPr dirty="0" err="1"/>
              <a:t>容器化能夠解決這些問題</a:t>
            </a:r>
            <a:r>
              <a:rPr dirty="0"/>
              <a:t>：</a:t>
            </a:r>
          </a:p>
          <a:p>
            <a:pPr lvl="1" algn="l"/>
            <a:r>
              <a:rPr dirty="0" err="1"/>
              <a:t>將應用程式及其依賴環境打包，使得整個部署過程變得簡單和一致</a:t>
            </a:r>
            <a:r>
              <a:rPr dirty="0"/>
              <a:t>。</a:t>
            </a:r>
          </a:p>
          <a:p>
            <a:pPr lvl="1" algn="l"/>
            <a:r>
              <a:rPr dirty="0" err="1"/>
              <a:t>除此之外，容器化降低了資源浪費，提高資源利用率，特別是在高流量需求的情況下</a:t>
            </a:r>
            <a:r>
              <a:rPr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1841</Words>
  <Application>Microsoft Office PowerPoint</Application>
  <PresentationFormat>自訂</PresentationFormat>
  <Paragraphs>271</Paragraphs>
  <Slides>38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多面向</vt:lpstr>
      <vt:lpstr>   DOCKER是什麼? 如何安裝DOCKER</vt:lpstr>
      <vt:lpstr>   </vt:lpstr>
      <vt:lpstr>Docker 是什麼？</vt:lpstr>
      <vt:lpstr>Docker 是什麼(2)？ </vt:lpstr>
      <vt:lpstr> 容器化是什麼？ </vt:lpstr>
      <vt:lpstr> Image 是什麼？ </vt:lpstr>
      <vt:lpstr> Image 是什麼(2) ？ </vt:lpstr>
      <vt:lpstr> 為什麼要使用容器化？ </vt:lpstr>
      <vt:lpstr> 為什麼要使用容器化(2)？</vt:lpstr>
      <vt:lpstr> 沒用容器化會發生什麼？ </vt:lpstr>
      <vt:lpstr> 沒用容器化會發生什麼(續)？</vt:lpstr>
      <vt:lpstr> 傳統部署 vs VM 部署 vs 容器化部署</vt:lpstr>
      <vt:lpstr> 傳統部屬vs VM部屬vs 容器化部屬(續)</vt:lpstr>
      <vt:lpstr> Docker Hub</vt:lpstr>
      <vt:lpstr> Docker Engine </vt:lpstr>
      <vt:lpstr> Docker Desktop </vt:lpstr>
      <vt:lpstr> 微服務與容器 </vt:lpstr>
      <vt:lpstr> 微服務與容器</vt:lpstr>
      <vt:lpstr>休息一下</vt:lpstr>
      <vt:lpstr> 安裝 Docker </vt:lpstr>
      <vt:lpstr> 安裝 Docker - windows </vt:lpstr>
      <vt:lpstr> 安裝 Docker - windows</vt:lpstr>
      <vt:lpstr> 安裝 Docker - windows</vt:lpstr>
      <vt:lpstr> 安裝 Docker - windows</vt:lpstr>
      <vt:lpstr> 安裝 Docker - windows</vt:lpstr>
      <vt:lpstr> Docker Hub 註冊會員</vt:lpstr>
      <vt:lpstr>--version 與 hello-world </vt:lpstr>
      <vt:lpstr>--version 與 hello-world</vt:lpstr>
      <vt:lpstr>WSL2是什麼</vt:lpstr>
      <vt:lpstr>WSL2簡單使用</vt:lpstr>
      <vt:lpstr> 分散式架構與集中式架構</vt:lpstr>
      <vt:lpstr> 分散式架構與集中式架構(2)</vt:lpstr>
      <vt:lpstr> Docker Pull 指令(1) </vt:lpstr>
      <vt:lpstr>Docker Pull 指令(2)</vt:lpstr>
      <vt:lpstr> Docker Images 指令(1)</vt:lpstr>
      <vt:lpstr>Docker Images 指令(2)</vt:lpstr>
      <vt:lpstr> Docker run 指令</vt:lpstr>
      <vt:lpstr> 課程總結與 QA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DOCKER是什麼? 如何安裝DOCKER</dc:title>
  <dc:creator>rnfh017</dc:creator>
  <cp:lastModifiedBy>wei nb</cp:lastModifiedBy>
  <cp:revision>74</cp:revision>
  <dcterms:created xsi:type="dcterms:W3CDTF">2025-05-13T02:30:00Z</dcterms:created>
  <dcterms:modified xsi:type="dcterms:W3CDTF">2025-11-18T11:22:10Z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